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1"/>
  </p:notesMasterIdLst>
  <p:handoutMasterIdLst>
    <p:handoutMasterId r:id="rId22"/>
  </p:handoutMasterIdLst>
  <p:sldIdLst>
    <p:sldId id="399" r:id="rId2"/>
    <p:sldId id="418" r:id="rId3"/>
    <p:sldId id="419" r:id="rId4"/>
    <p:sldId id="401" r:id="rId5"/>
    <p:sldId id="421" r:id="rId6"/>
    <p:sldId id="402" r:id="rId7"/>
    <p:sldId id="403" r:id="rId8"/>
    <p:sldId id="404" r:id="rId9"/>
    <p:sldId id="386" r:id="rId10"/>
    <p:sldId id="405" r:id="rId11"/>
    <p:sldId id="408" r:id="rId12"/>
    <p:sldId id="406" r:id="rId13"/>
    <p:sldId id="409" r:id="rId14"/>
    <p:sldId id="411" r:id="rId15"/>
    <p:sldId id="412" r:id="rId16"/>
    <p:sldId id="415" r:id="rId17"/>
    <p:sldId id="416" r:id="rId18"/>
    <p:sldId id="417" r:id="rId19"/>
    <p:sldId id="301"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00"/>
    <a:srgbClr val="008000"/>
    <a:srgbClr val="006600"/>
    <a:srgbClr val="FF9900"/>
    <a:srgbClr val="438964"/>
    <a:srgbClr val="DBCEE4"/>
    <a:srgbClr val="0FF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2769" autoAdjust="0"/>
  </p:normalViewPr>
  <p:slideViewPr>
    <p:cSldViewPr>
      <p:cViewPr varScale="1">
        <p:scale>
          <a:sx n="68" d="100"/>
          <a:sy n="68" d="100"/>
        </p:scale>
        <p:origin x="139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4/6/2021</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4/6/2021</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p:spPr>
        <p:txBody>
          <a:bodyPr/>
          <a:lstStyle/>
          <a:p>
            <a:pPr>
              <a:tabLst>
                <a:tab pos="722313" algn="l"/>
                <a:tab pos="1446213" algn="l"/>
                <a:tab pos="2170113" algn="l"/>
                <a:tab pos="2894013" algn="l"/>
              </a:tabLst>
            </a:pPr>
            <a:fld id="{19EAA96E-3870-4A23-9CF9-D30B6540B1FC}" type="slidenum">
              <a:rPr lang="en-US" smtClean="0">
                <a:latin typeface="Arial" pitchFamily="34" charset="0"/>
                <a:ea typeface="Microsoft YaHei" pitchFamily="34" charset="-122"/>
                <a:cs typeface="Lucida Sans Unicode" pitchFamily="34" charset="0"/>
              </a:rPr>
              <a:pPr>
                <a:tabLst>
                  <a:tab pos="722313" algn="l"/>
                  <a:tab pos="1446213" algn="l"/>
                  <a:tab pos="2170113" algn="l"/>
                  <a:tab pos="2894013" algn="l"/>
                </a:tabLst>
              </a:pPr>
              <a:t>3</a:t>
            </a:fld>
            <a:endParaRPr lang="en-US" smtClean="0">
              <a:latin typeface="Arial" pitchFamily="34" charset="0"/>
              <a:ea typeface="Microsoft YaHei" pitchFamily="34" charset="-122"/>
              <a:cs typeface="Lucida Sans Unicode" pitchFamily="34" charset="0"/>
            </a:endParaRPr>
          </a:p>
        </p:txBody>
      </p:sp>
      <p:sp>
        <p:nvSpPr>
          <p:cNvPr id="39939" name="Rectangle 2"/>
          <p:cNvSpPr>
            <a:spLocks noGrp="1" noRot="1" noChangeAspect="1" noChangeArrowheads="1" noTextEdit="1"/>
          </p:cNvSpPr>
          <p:nvPr>
            <p:ph type="sldImg"/>
          </p:nvPr>
        </p:nvSpPr>
        <p:spPr>
          <a:xfrm>
            <a:off x="922338" y="746125"/>
            <a:ext cx="4957762" cy="3719513"/>
          </a:xfrm>
          <a:ln/>
        </p:spPr>
      </p:sp>
      <p:sp>
        <p:nvSpPr>
          <p:cNvPr id="39940" name="Rectangle 3"/>
          <p:cNvSpPr>
            <a:spLocks noGrp="1" noChangeArrowheads="1"/>
          </p:cNvSpPr>
          <p:nvPr>
            <p:ph type="body" idx="1"/>
          </p:nvPr>
        </p:nvSpPr>
        <p:spPr>
          <a:xfrm>
            <a:off x="683014" y="4715482"/>
            <a:ext cx="5431649" cy="4464361"/>
          </a:xfrm>
          <a:noFill/>
          <a:ln/>
        </p:spPr>
        <p:txBody>
          <a:bodyPr/>
          <a:lstStyle/>
          <a:p>
            <a:pPr eaLnBrk="1" hangingPunct="1"/>
            <a:r>
              <a:rPr lang="en-GB" smtClean="0">
                <a:latin typeface="Times New Roman" pitchFamily="18" charset="0"/>
              </a:rPr>
              <a:t>In countries where authorities dealing with food safety are located in several agencies, several focal points have been identified. </a:t>
            </a:r>
          </a:p>
          <a:p>
            <a:pPr eaLnBrk="1" hangingPunct="1"/>
            <a:r>
              <a:rPr lang="en-GB" smtClean="0">
                <a:latin typeface="Times New Roman" pitchFamily="18" charset="0"/>
              </a:rPr>
              <a:t>In this context, food safety authorities are broadly defined and include authorities involved in </a:t>
            </a:r>
          </a:p>
          <a:p>
            <a:pPr eaLnBrk="1" hangingPunct="1"/>
            <a:r>
              <a:rPr lang="en-GB" smtClean="0">
                <a:latin typeface="Times New Roman" pitchFamily="18" charset="0"/>
              </a:rPr>
              <a:t>- food legislation, </a:t>
            </a:r>
          </a:p>
          <a:p>
            <a:pPr eaLnBrk="1" hangingPunct="1"/>
            <a:r>
              <a:rPr lang="en-GB" smtClean="0">
                <a:latin typeface="Times New Roman" pitchFamily="18" charset="0"/>
              </a:rPr>
              <a:t>- risk assessment, </a:t>
            </a:r>
          </a:p>
          <a:p>
            <a:pPr eaLnBrk="1" hangingPunct="1"/>
            <a:r>
              <a:rPr lang="en-GB" smtClean="0">
                <a:latin typeface="Times New Roman" pitchFamily="18" charset="0"/>
              </a:rPr>
              <a:t>- food control and management, </a:t>
            </a:r>
          </a:p>
          <a:p>
            <a:pPr eaLnBrk="1" hangingPunct="1"/>
            <a:r>
              <a:rPr lang="en-GB" smtClean="0">
                <a:latin typeface="Times New Roman" pitchFamily="18" charset="0"/>
              </a:rPr>
              <a:t>- food inspection services, laboratory services for monitoring and surveillance, </a:t>
            </a:r>
          </a:p>
          <a:p>
            <a:pPr eaLnBrk="1" hangingPunct="1"/>
            <a:r>
              <a:rPr lang="en-GB" smtClean="0">
                <a:latin typeface="Times New Roman" pitchFamily="18" charset="0"/>
              </a:rPr>
              <a:t>- food safety information, - trade officials, veterinary services</a:t>
            </a:r>
          </a:p>
          <a:p>
            <a:pPr eaLnBrk="1" hangingPunct="1"/>
            <a:r>
              <a:rPr lang="en-GB" smtClean="0">
                <a:latin typeface="Times New Roman" pitchFamily="18" charset="0"/>
              </a:rPr>
              <a:t>- and education and communication, across the entire farm-to-table continuum.  </a:t>
            </a:r>
          </a:p>
          <a:p>
            <a:pPr eaLnBrk="1" hangingPunct="1"/>
            <a:r>
              <a:rPr lang="en-GB" smtClean="0">
                <a:latin typeface="Times New Roman" pitchFamily="18" charset="0"/>
              </a:rPr>
              <a:t>Currently, INFOSAN Focal Points are located in several ministries, including ministries of health, food, agriculture and trade. </a:t>
            </a:r>
            <a:r>
              <a:rPr lang="en-GB" altLang="zh-CN" smtClean="0">
                <a:latin typeface="Times New Roman" pitchFamily="18" charset="0"/>
              </a:rPr>
              <a:t>When there is more than one focal point in a country, the coordination between the focal points must take place at the country level to ensure that the roles are undertaken effectively.</a:t>
            </a:r>
            <a:endParaRPr lang="en-US" smtClean="0">
              <a:latin typeface="Times New Roman" pitchFamily="18" charset="0"/>
              <a:ea typeface="SimSun" pitchFamily="2" charset="-122"/>
            </a:endParaRPr>
          </a:p>
        </p:txBody>
      </p:sp>
    </p:spTree>
    <p:extLst>
      <p:ext uri="{BB962C8B-B14F-4D97-AF65-F5344CB8AC3E}">
        <p14:creationId xmlns:p14="http://schemas.microsoft.com/office/powerpoint/2010/main" val="118321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noFill/>
          <a:ln/>
        </p:spPr>
        <p:txBody>
          <a:bodyPr/>
          <a:lstStyle/>
          <a:p>
            <a:pPr>
              <a:tabLst>
                <a:tab pos="765175" algn="l"/>
                <a:tab pos="1530350" algn="l"/>
                <a:tab pos="2295525" algn="l"/>
                <a:tab pos="3060700" algn="l"/>
              </a:tabLst>
            </a:pPr>
            <a:fld id="{508A6622-B547-49EE-85D4-BF73D0036C70}" type="slidenum">
              <a:rPr lang="en-US" smtClean="0">
                <a:latin typeface="Arial" pitchFamily="34" charset="0"/>
                <a:ea typeface="Microsoft YaHei" pitchFamily="34" charset="-122"/>
                <a:cs typeface="Lucida Sans Unicode" pitchFamily="34" charset="0"/>
              </a:rPr>
              <a:pPr>
                <a:tabLst>
                  <a:tab pos="765175" algn="l"/>
                  <a:tab pos="1530350" algn="l"/>
                  <a:tab pos="2295525" algn="l"/>
                  <a:tab pos="3060700" algn="l"/>
                </a:tabLst>
              </a:pPr>
              <a:t>5</a:t>
            </a:fld>
            <a:endParaRPr lang="en-US" smtClean="0">
              <a:latin typeface="Arial" pitchFamily="34" charset="0"/>
              <a:ea typeface="Microsoft YaHei" pitchFamily="34" charset="-122"/>
              <a:cs typeface="Lucida Sans Unicode" pitchFamily="34" charset="0"/>
            </a:endParaRPr>
          </a:p>
        </p:txBody>
      </p:sp>
      <p:sp>
        <p:nvSpPr>
          <p:cNvPr id="44035" name="Rectangle 1"/>
          <p:cNvSpPr>
            <a:spLocks noGrp="1" noRot="1" noChangeAspect="1" noChangeArrowheads="1" noTextEdit="1"/>
          </p:cNvSpPr>
          <p:nvPr>
            <p:ph type="sldImg"/>
          </p:nvPr>
        </p:nvSpPr>
        <p:spPr>
          <a:xfrm>
            <a:off x="917575" y="744538"/>
            <a:ext cx="4962525" cy="3722687"/>
          </a:xfrm>
          <a:solidFill>
            <a:srgbClr val="FFFFFF"/>
          </a:solidFill>
          <a:ln/>
        </p:spPr>
      </p:sp>
      <p:sp>
        <p:nvSpPr>
          <p:cNvPr id="44036" name="Rectangle 2"/>
          <p:cNvSpPr>
            <a:spLocks noGrp="1" noChangeArrowheads="1"/>
          </p:cNvSpPr>
          <p:nvPr>
            <p:ph type="body" idx="1"/>
          </p:nvPr>
        </p:nvSpPr>
        <p:spPr>
          <a:xfrm>
            <a:off x="680063" y="4715482"/>
            <a:ext cx="5437550" cy="4466002"/>
          </a:xfrm>
          <a:noFill/>
          <a:ln/>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val="3433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2EB90656-425C-4BD6-8B59-937B71857D80}" type="datetimeFigureOut">
              <a:rPr lang="en-US" smtClean="0"/>
              <a:pPr/>
              <a:t>4/6/2021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9</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2EB90656-425C-4BD6-8B59-937B71857D80}" type="datetimeFigureOut">
              <a:rPr lang="en-US" smtClean="0"/>
              <a:pPr/>
              <a:t>4/6/2021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10</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E75666-09CD-45F2-9600-873E8CC7DAC6}" type="slidenum">
              <a:rPr lang="en-US"/>
              <a:pPr/>
              <a:t>18</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marL="228600" indent="-228600"/>
            <a:endParaRPr lang="en-GB" dirty="0"/>
          </a:p>
          <a:p>
            <a:pPr marL="228600" indent="-228600"/>
            <a:r>
              <a:rPr lang="en-GB" dirty="0"/>
              <a:t>The Five Keys are:</a:t>
            </a:r>
          </a:p>
          <a:p>
            <a:pPr marL="228600" indent="-228600">
              <a:buFontTx/>
              <a:buAutoNum type="arabicPeriod"/>
            </a:pPr>
            <a:r>
              <a:rPr lang="en-GB" dirty="0"/>
              <a:t>Keep Clean</a:t>
            </a:r>
          </a:p>
          <a:p>
            <a:pPr marL="228600" indent="-228600">
              <a:buFontTx/>
              <a:buAutoNum type="arabicPeriod"/>
            </a:pPr>
            <a:r>
              <a:rPr lang="en-GB" dirty="0"/>
              <a:t>Separate Raw and Cooked Foods</a:t>
            </a:r>
          </a:p>
          <a:p>
            <a:pPr marL="228600" indent="-228600">
              <a:buFontTx/>
              <a:buAutoNum type="arabicPeriod"/>
            </a:pPr>
            <a:r>
              <a:rPr lang="en-GB" dirty="0"/>
              <a:t>Cook Food Thoroughly</a:t>
            </a:r>
          </a:p>
          <a:p>
            <a:pPr marL="228600" indent="-228600">
              <a:buFontTx/>
              <a:buAutoNum type="arabicPeriod"/>
            </a:pPr>
            <a:r>
              <a:rPr lang="en-GB" dirty="0"/>
              <a:t>Keep Food at Safe Temperatures</a:t>
            </a:r>
          </a:p>
          <a:p>
            <a:pPr marL="228600" indent="-228600">
              <a:buFontTx/>
              <a:buAutoNum type="arabicPeriod"/>
            </a:pPr>
            <a:r>
              <a:rPr lang="en-GB" dirty="0"/>
              <a:t>Use Safe Water and Raw Materials</a:t>
            </a:r>
          </a:p>
          <a:p>
            <a:pPr marL="228600" indent="-228600">
              <a:buFontTx/>
              <a:buAutoNum type="arabicPeriod"/>
            </a:pPr>
            <a:endParaRPr lang="en-GB" dirty="0"/>
          </a:p>
          <a:p>
            <a:pPr marL="228600" indent="-228600"/>
            <a:r>
              <a:rPr lang="en-GB" dirty="0"/>
              <a:t> The Five Keys poster has been translated into over 50 languages.  If materials in another language are needed, arrangements for translation can be made through WHO Headquarters or the regional and country offices.</a:t>
            </a:r>
            <a:endParaRPr lang="en-US" dirty="0"/>
          </a:p>
          <a:p>
            <a:pPr marL="228600" indent="-228600"/>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2DE2FA0-9359-4AAB-A5DA-9DC032B9F25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AC38AE3D-361D-4E2E-A2E0-0C1FCF9E54F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762000" y="19050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9A55CE9-FE61-4B72-88DD-90577FDEA5A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userDrawn="1"/>
        </p:nvPicPr>
        <p:blipFill>
          <a:blip r:embed="rId6" cstate="print"/>
          <a:srcRect/>
          <a:stretch>
            <a:fillRect/>
          </a:stretch>
        </p:blipFill>
        <p:spPr bwMode="auto">
          <a:xfrm>
            <a:off x="8072462" y="5814889"/>
            <a:ext cx="928662" cy="1043111"/>
          </a:xfrm>
          <a:prstGeom prst="rect">
            <a:avLst/>
          </a:prstGeom>
          <a:noFill/>
          <a:ln w="9525">
            <a:noFill/>
            <a:miter lim="800000"/>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7"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8"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6" name="Picture 2"/>
          <p:cNvPicPr>
            <a:picLocks noChangeAspect="1" noChangeArrowheads="1"/>
          </p:cNvPicPr>
          <p:nvPr userDrawn="1"/>
        </p:nvPicPr>
        <p:blipFill>
          <a:blip r:embed="rId9" cstate="print"/>
          <a:srcRect/>
          <a:stretch>
            <a:fillRect/>
          </a:stretch>
        </p:blipFill>
        <p:spPr bwMode="auto">
          <a:xfrm>
            <a:off x="8072462" y="5814889"/>
            <a:ext cx="928662" cy="104311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7" r:id="rId4"/>
    <p:sldLayoutId id="2147483659"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m/imgres?imgurl=http://www.whocc.gcal.ac.uk/images/who_new.gif&amp;imgrefurl=http://www.whocc.gcal.ac.uk/links.html&amp;h=163&amp;w=160&amp;sz=12&amp;hl=en&amp;start=7&amp;tbnid=h-A-ZRzFsB0WXM:&amp;tbnh=98&amp;tbnw=96&amp;prev=/images?q=World+Health+Organization+logo&amp;gbv=2&amp;svnum=10&amp;hl=e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1670" y="1285861"/>
            <a:ext cx="6858048" cy="1384995"/>
          </a:xfrm>
          <a:prstGeom prst="rect">
            <a:avLst/>
          </a:prstGeom>
          <a:noFill/>
        </p:spPr>
        <p:txBody>
          <a:bodyPr wrap="square" rtlCol="0">
            <a:spAutoFit/>
          </a:bodyPr>
          <a:lstStyle/>
          <a:p>
            <a:pPr algn="ctr"/>
            <a:r>
              <a:rPr lang="en-ZA" sz="2800" b="1" dirty="0" smtClean="0">
                <a:solidFill>
                  <a:srgbClr val="0000CC"/>
                </a:solidFill>
              </a:rPr>
              <a:t>Overview of Food Control in the context of the Foodstuffs, Cosmetics And Disinfectants Act,1972 (Act  No. 54 Of 1972)</a:t>
            </a:r>
            <a:r>
              <a:rPr lang="en-ZA" sz="2000" b="1" dirty="0" smtClean="0"/>
              <a:t> </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2514600" y="3276600"/>
            <a:ext cx="5791200" cy="707886"/>
          </a:xfrm>
          <a:prstGeom prst="rect">
            <a:avLst/>
          </a:prstGeom>
          <a:noFill/>
        </p:spPr>
        <p:txBody>
          <a:bodyPr wrap="square" rtlCol="0">
            <a:spAutoFit/>
          </a:bodyPr>
          <a:lstStyle/>
          <a:p>
            <a:pPr algn="ctr"/>
            <a:r>
              <a:rPr lang="en-US" sz="2000" b="1" dirty="0" smtClean="0">
                <a:solidFill>
                  <a:srgbClr val="003300"/>
                </a:solidFill>
                <a:latin typeface="Arial" pitchFamily="34" charset="0"/>
                <a:cs typeface="Arial" pitchFamily="34" charset="0"/>
              </a:rPr>
              <a:t>Malose Daniel Matlala </a:t>
            </a:r>
          </a:p>
          <a:p>
            <a:pPr algn="ctr"/>
            <a:r>
              <a:rPr lang="en-US" sz="2000" b="1" dirty="0" smtClean="0">
                <a:solidFill>
                  <a:srgbClr val="003300"/>
                </a:solidFill>
                <a:latin typeface="Arial" pitchFamily="34" charset="0"/>
                <a:cs typeface="Arial" pitchFamily="34" charset="0"/>
              </a:rPr>
              <a:t>Directorate: Food Control </a:t>
            </a:r>
            <a:endParaRPr lang="en-US" sz="2000" b="1" dirty="0">
              <a:solidFill>
                <a:srgbClr val="003300"/>
              </a:solidFill>
              <a:latin typeface="Arial" pitchFamily="34" charset="0"/>
              <a:cs typeface="Arial" pitchFamily="34" charset="0"/>
            </a:endParaRPr>
          </a:p>
        </p:txBody>
      </p:sp>
      <p:sp>
        <p:nvSpPr>
          <p:cNvPr id="6" name="TextBox 5"/>
          <p:cNvSpPr txBox="1"/>
          <p:nvPr/>
        </p:nvSpPr>
        <p:spPr>
          <a:xfrm>
            <a:off x="2500298" y="4786322"/>
            <a:ext cx="5791200" cy="400110"/>
          </a:xfrm>
          <a:prstGeom prst="rect">
            <a:avLst/>
          </a:prstGeom>
          <a:noFill/>
        </p:spPr>
        <p:txBody>
          <a:bodyPr wrap="square" rtlCol="0">
            <a:spAutoFit/>
          </a:bodyPr>
          <a:lstStyle/>
          <a:p>
            <a:pPr algn="ctr"/>
            <a:r>
              <a:rPr lang="en-US" sz="2000" b="1" dirty="0" smtClean="0">
                <a:solidFill>
                  <a:srgbClr val="0000CC"/>
                </a:solidFill>
                <a:latin typeface="Arial" pitchFamily="34" charset="0"/>
                <a:cs typeface="Arial" pitchFamily="34" charset="0"/>
              </a:rPr>
              <a:t>10 March 2021</a:t>
            </a:r>
            <a:endParaRPr lang="en-US" sz="2000" b="1" dirty="0">
              <a:solidFill>
                <a:srgbClr val="0000CC"/>
              </a:solidFill>
              <a:latin typeface="Arial" pitchFamily="34" charset="0"/>
              <a:cs typeface="Arial" pitchFamily="34" charset="0"/>
            </a:endParaRPr>
          </a:p>
        </p:txBody>
      </p:sp>
      <p:sp>
        <p:nvSpPr>
          <p:cNvPr id="7" name="Rectangle 2"/>
          <p:cNvSpPr txBox="1">
            <a:spLocks noChangeArrowheads="1"/>
          </p:cNvSpPr>
          <p:nvPr/>
        </p:nvSpPr>
        <p:spPr>
          <a:xfrm>
            <a:off x="179512" y="19678"/>
            <a:ext cx="8606190" cy="1033058"/>
          </a:xfrm>
          <a:prstGeom prst="rect">
            <a:avLst/>
          </a:prstGeom>
        </p:spPr>
        <p:txBody>
          <a:bodyPr tIns="45720" rIns="91440" bIns="45720" anchor="b">
            <a:normAutofit fontScale="32500" lnSpcReduction="20000"/>
          </a:bodyPr>
          <a:lstStyle/>
          <a:p>
            <a:r>
              <a:rPr lang="en-US" sz="4400" b="1" dirty="0" smtClean="0">
                <a:solidFill>
                  <a:schemeClr val="bg1"/>
                </a:solidFill>
              </a:rPr>
              <a:t> </a:t>
            </a:r>
            <a:endParaRPr lang="en-US" sz="4400" dirty="0" smtClean="0">
              <a:solidFill>
                <a:schemeClr val="bg1"/>
              </a:solidFill>
            </a:endParaRPr>
          </a:p>
          <a:p>
            <a:pPr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8000" b="1" dirty="0" smtClean="0">
                <a:solidFill>
                  <a:srgbClr val="FFFF00"/>
                </a:solidFill>
              </a:rPr>
              <a:t>DALRRD: NATIONAL SANITARY AND PHYTOSANITARY WORKSHOP</a:t>
            </a:r>
            <a:endParaRPr lang="en-ZA" sz="8000" dirty="0" smtClean="0">
              <a:solidFill>
                <a:srgbClr val="FFFF00"/>
              </a:solidFill>
            </a:endParaRPr>
          </a:p>
          <a:p>
            <a:pPr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smtClean="0">
                <a:solidFill>
                  <a:srgbClr val="FFFF00"/>
                </a:solidFill>
              </a:rPr>
              <a:t> </a:t>
            </a:r>
          </a:p>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GB"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p:cNvSpPr>
          <p:nvPr/>
        </p:nvSpPr>
        <p:spPr bwMode="auto">
          <a:xfrm>
            <a:off x="609600" y="2819400"/>
            <a:ext cx="7924800" cy="533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defRPr/>
            </a:pPr>
            <a:r>
              <a:rPr lang="en-US" sz="1800" dirty="0">
                <a:effectLst>
                  <a:outerShdw blurRad="38100" dist="38100" dir="2700000" algn="tl">
                    <a:srgbClr val="FFFFFF"/>
                  </a:outerShdw>
                </a:effectLst>
              </a:rPr>
              <a:t>PRIMARY FOOD PROCESSING</a:t>
            </a:r>
            <a:r>
              <a:rPr lang="en-US" sz="1800" dirty="0"/>
              <a:t> (on-farm, dairies, abattoirs, grain mills)</a:t>
            </a:r>
          </a:p>
        </p:txBody>
      </p:sp>
      <p:sp>
        <p:nvSpPr>
          <p:cNvPr id="251907" name="Rectangle 3"/>
          <p:cNvSpPr>
            <a:spLocks noChangeArrowheads="1"/>
          </p:cNvSpPr>
          <p:nvPr/>
        </p:nvSpPr>
        <p:spPr bwMode="auto">
          <a:xfrm>
            <a:off x="5486400" y="5181600"/>
            <a:ext cx="3048000"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defRPr/>
            </a:pPr>
            <a:r>
              <a:rPr lang="en-US" sz="1800">
                <a:effectLst>
                  <a:outerShdw blurRad="38100" dist="38100" dir="2700000" algn="tl">
                    <a:srgbClr val="FFFFFF"/>
                  </a:outerShdw>
                </a:effectLst>
              </a:rPr>
              <a:t>FOOD CATERING</a:t>
            </a:r>
            <a:endParaRPr lang="en-US" sz="1800"/>
          </a:p>
        </p:txBody>
      </p:sp>
      <p:sp>
        <p:nvSpPr>
          <p:cNvPr id="251908" name="Rectangle 4"/>
          <p:cNvSpPr>
            <a:spLocks noChangeArrowheads="1"/>
          </p:cNvSpPr>
          <p:nvPr/>
        </p:nvSpPr>
        <p:spPr bwMode="auto">
          <a:xfrm>
            <a:off x="3352800" y="6019800"/>
            <a:ext cx="2362200" cy="609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n-US" sz="1800" dirty="0">
                <a:effectLst>
                  <a:outerShdw blurRad="38100" dist="38100" dir="2700000" algn="tl">
                    <a:srgbClr val="FFFFFF"/>
                  </a:outerShdw>
                </a:effectLst>
              </a:rPr>
              <a:t>CONSUMERS</a:t>
            </a:r>
            <a:endParaRPr lang="en-US" sz="1800" dirty="0"/>
          </a:p>
        </p:txBody>
      </p:sp>
      <p:sp>
        <p:nvSpPr>
          <p:cNvPr id="3078" name="Rectangle 5"/>
          <p:cNvSpPr>
            <a:spLocks noChangeArrowheads="1"/>
          </p:cNvSpPr>
          <p:nvPr/>
        </p:nvSpPr>
        <p:spPr bwMode="auto">
          <a:xfrm>
            <a:off x="609600" y="3581400"/>
            <a:ext cx="7924800" cy="5334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endParaRPr lang="en-US" b="0">
              <a:latin typeface="Times New Roman" pitchFamily="18" charset="0"/>
            </a:endParaRPr>
          </a:p>
        </p:txBody>
      </p:sp>
      <p:sp>
        <p:nvSpPr>
          <p:cNvPr id="251910" name="Rectangle 6"/>
          <p:cNvSpPr>
            <a:spLocks noChangeArrowheads="1"/>
          </p:cNvSpPr>
          <p:nvPr/>
        </p:nvSpPr>
        <p:spPr bwMode="auto">
          <a:xfrm>
            <a:off x="609600" y="4419600"/>
            <a:ext cx="7924800" cy="5334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eaLnBrk="0" hangingPunct="0">
              <a:defRPr/>
            </a:pPr>
            <a:r>
              <a:rPr lang="en-US" sz="1800" dirty="0">
                <a:effectLst>
                  <a:outerShdw blurRad="38100" dist="38100" dir="2700000" algn="tl">
                    <a:srgbClr val="FFFFFF"/>
                  </a:outerShdw>
                </a:effectLst>
              </a:rPr>
              <a:t>FOOD DISTRIBUTION</a:t>
            </a:r>
            <a:r>
              <a:rPr lang="en-US" sz="1800" dirty="0"/>
              <a:t> (national/international, import/export)</a:t>
            </a:r>
          </a:p>
        </p:txBody>
      </p:sp>
      <p:sp>
        <p:nvSpPr>
          <p:cNvPr id="251911" name="Rectangle 7"/>
          <p:cNvSpPr>
            <a:spLocks noChangeArrowheads="1"/>
          </p:cNvSpPr>
          <p:nvPr/>
        </p:nvSpPr>
        <p:spPr bwMode="auto">
          <a:xfrm>
            <a:off x="609600" y="5181600"/>
            <a:ext cx="3124200"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defRPr/>
            </a:pPr>
            <a:r>
              <a:rPr lang="en-US" sz="1800">
                <a:effectLst>
                  <a:outerShdw blurRad="38100" dist="38100" dir="2700000" algn="tl">
                    <a:srgbClr val="FFFFFF"/>
                  </a:outerShdw>
                </a:effectLst>
              </a:rPr>
              <a:t>FOOD RETAILERS</a:t>
            </a:r>
            <a:endParaRPr lang="en-US" sz="1800"/>
          </a:p>
        </p:txBody>
      </p:sp>
      <p:sp>
        <p:nvSpPr>
          <p:cNvPr id="251912" name="Rectangle 8"/>
          <p:cNvSpPr>
            <a:spLocks noChangeArrowheads="1"/>
          </p:cNvSpPr>
          <p:nvPr/>
        </p:nvSpPr>
        <p:spPr bwMode="auto">
          <a:xfrm>
            <a:off x="609600" y="2057400"/>
            <a:ext cx="7924800" cy="533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defRPr/>
            </a:pPr>
            <a:endParaRPr lang="en-US" b="0" dirty="0">
              <a:effectLst>
                <a:outerShdw blurRad="38100" dist="38100" dir="2700000" algn="tl">
                  <a:srgbClr val="FFFFFF"/>
                </a:outerShdw>
              </a:effectLst>
              <a:latin typeface="Times New Roman" pitchFamily="18" charset="0"/>
            </a:endParaRPr>
          </a:p>
        </p:txBody>
      </p:sp>
      <p:sp>
        <p:nvSpPr>
          <p:cNvPr id="251913" name="Rectangle 9"/>
          <p:cNvSpPr>
            <a:spLocks noChangeArrowheads="1"/>
          </p:cNvSpPr>
          <p:nvPr/>
        </p:nvSpPr>
        <p:spPr bwMode="auto">
          <a:xfrm>
            <a:off x="0" y="228600"/>
            <a:ext cx="8915400" cy="838200"/>
          </a:xfrm>
          <a:prstGeom prst="rect">
            <a:avLst/>
          </a:prstGeom>
          <a:solidFill>
            <a:srgbClr val="008000"/>
          </a:solidFill>
          <a:ln w="9525">
            <a:solidFill>
              <a:schemeClr val="tx1"/>
            </a:solidFill>
            <a:miter lim="800000"/>
            <a:headEnd/>
            <a:tailEnd/>
          </a:ln>
          <a:effectLst/>
        </p:spPr>
        <p:txBody>
          <a:bodyPr wrap="none" anchor="ctr"/>
          <a:lstStyle/>
          <a:p>
            <a:pPr eaLnBrk="0" hangingPunct="0">
              <a:defRPr/>
            </a:pPr>
            <a:r>
              <a:rPr lang="en-US" sz="2800" dirty="0" smtClean="0">
                <a:solidFill>
                  <a:schemeClr val="bg1"/>
                </a:solidFill>
                <a:latin typeface="Arial" pitchFamily="34" charset="0"/>
                <a:cs typeface="Arial" pitchFamily="34" charset="0"/>
              </a:rPr>
              <a:t>STAGES OF FOOD SUPPLY ? FCD LEGISLATION </a:t>
            </a:r>
            <a:endParaRPr lang="en-US" dirty="0">
              <a:solidFill>
                <a:schemeClr val="bg1"/>
              </a:solidFill>
              <a:latin typeface="Arial" pitchFamily="34" charset="0"/>
              <a:cs typeface="Arial" pitchFamily="34" charset="0"/>
            </a:endParaRPr>
          </a:p>
        </p:txBody>
      </p:sp>
      <p:sp>
        <p:nvSpPr>
          <p:cNvPr id="251914" name="Line 10"/>
          <p:cNvSpPr>
            <a:spLocks noChangeShapeType="1"/>
          </p:cNvSpPr>
          <p:nvPr/>
        </p:nvSpPr>
        <p:spPr bwMode="auto">
          <a:xfrm flipH="1">
            <a:off x="4572000" y="2590800"/>
            <a:ext cx="0" cy="2286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251915" name="Line 11"/>
          <p:cNvSpPr>
            <a:spLocks noChangeShapeType="1"/>
          </p:cNvSpPr>
          <p:nvPr/>
        </p:nvSpPr>
        <p:spPr bwMode="auto">
          <a:xfrm flipH="1">
            <a:off x="4572000" y="3352800"/>
            <a:ext cx="0" cy="2286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251916" name="Line 12"/>
          <p:cNvSpPr>
            <a:spLocks noChangeShapeType="1"/>
          </p:cNvSpPr>
          <p:nvPr/>
        </p:nvSpPr>
        <p:spPr bwMode="auto">
          <a:xfrm flipH="1">
            <a:off x="4572000" y="4114800"/>
            <a:ext cx="0" cy="3048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251917" name="Line 13"/>
          <p:cNvSpPr>
            <a:spLocks noChangeShapeType="1"/>
          </p:cNvSpPr>
          <p:nvPr/>
        </p:nvSpPr>
        <p:spPr bwMode="auto">
          <a:xfrm flipH="1">
            <a:off x="3733800" y="4953000"/>
            <a:ext cx="838200" cy="5334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251918" name="Line 14"/>
          <p:cNvSpPr>
            <a:spLocks noChangeShapeType="1"/>
          </p:cNvSpPr>
          <p:nvPr/>
        </p:nvSpPr>
        <p:spPr bwMode="auto">
          <a:xfrm>
            <a:off x="4572000" y="4953000"/>
            <a:ext cx="914400" cy="5334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251919" name="Line 15"/>
          <p:cNvSpPr>
            <a:spLocks noChangeShapeType="1"/>
          </p:cNvSpPr>
          <p:nvPr/>
        </p:nvSpPr>
        <p:spPr bwMode="auto">
          <a:xfrm flipH="1">
            <a:off x="4572000" y="5486400"/>
            <a:ext cx="914400" cy="5334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251920" name="Line 16"/>
          <p:cNvSpPr>
            <a:spLocks noChangeShapeType="1"/>
          </p:cNvSpPr>
          <p:nvPr/>
        </p:nvSpPr>
        <p:spPr bwMode="auto">
          <a:xfrm>
            <a:off x="3733800" y="5486400"/>
            <a:ext cx="838200" cy="5334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251921" name="Text Box 17"/>
          <p:cNvSpPr txBox="1">
            <a:spLocks noChangeArrowheads="1"/>
          </p:cNvSpPr>
          <p:nvPr/>
        </p:nvSpPr>
        <p:spPr bwMode="auto">
          <a:xfrm>
            <a:off x="1143000" y="2133600"/>
            <a:ext cx="5578194" cy="369332"/>
          </a:xfrm>
          <a:prstGeom prst="rect">
            <a:avLst/>
          </a:prstGeom>
          <a:noFill/>
          <a:ln w="9525">
            <a:noFill/>
            <a:miter lim="800000"/>
            <a:headEnd/>
            <a:tailEnd/>
          </a:ln>
          <a:effectLst/>
        </p:spPr>
        <p:txBody>
          <a:bodyPr wrap="none">
            <a:spAutoFit/>
          </a:bodyPr>
          <a:lstStyle/>
          <a:p>
            <a:pPr algn="ctr" eaLnBrk="0" hangingPunct="0">
              <a:defRPr/>
            </a:pPr>
            <a:r>
              <a:rPr lang="en-US" sz="1800" dirty="0">
                <a:effectLst>
                  <a:outerShdw blurRad="38100" dist="38100" dir="2700000" algn="tl">
                    <a:srgbClr val="FFFFFF"/>
                  </a:outerShdw>
                </a:effectLst>
              </a:rPr>
              <a:t>PRIMARY PRODUCTION</a:t>
            </a:r>
            <a:r>
              <a:rPr lang="en-US" sz="1800" dirty="0"/>
              <a:t> (farmers, fisherman, fish farmers)</a:t>
            </a:r>
          </a:p>
        </p:txBody>
      </p:sp>
      <p:sp>
        <p:nvSpPr>
          <p:cNvPr id="251922" name="Text Box 18"/>
          <p:cNvSpPr txBox="1">
            <a:spLocks noChangeArrowheads="1"/>
          </p:cNvSpPr>
          <p:nvPr/>
        </p:nvSpPr>
        <p:spPr bwMode="auto">
          <a:xfrm>
            <a:off x="777875" y="3657600"/>
            <a:ext cx="8366125" cy="366713"/>
          </a:xfrm>
          <a:prstGeom prst="rect">
            <a:avLst/>
          </a:prstGeom>
          <a:noFill/>
          <a:ln w="9525">
            <a:noFill/>
            <a:miter lim="800000"/>
            <a:headEnd/>
            <a:tailEnd/>
          </a:ln>
          <a:effectLst/>
        </p:spPr>
        <p:txBody>
          <a:bodyPr>
            <a:spAutoFit/>
          </a:bodyPr>
          <a:lstStyle/>
          <a:p>
            <a:pPr eaLnBrk="0" hangingPunct="0">
              <a:defRPr/>
            </a:pPr>
            <a:r>
              <a:rPr lang="en-US" sz="1800" dirty="0">
                <a:effectLst>
                  <a:outerShdw blurRad="38100" dist="38100" dir="2700000" algn="tl">
                    <a:srgbClr val="FFFFFF"/>
                  </a:outerShdw>
                </a:effectLst>
              </a:rPr>
              <a:t>SECONDARY FOOD PROCESSING</a:t>
            </a:r>
            <a:r>
              <a:rPr lang="en-US" sz="1800" dirty="0"/>
              <a:t>(canning, freezing, drying, brewing)  </a:t>
            </a:r>
          </a:p>
        </p:txBody>
      </p:sp>
      <p:sp>
        <p:nvSpPr>
          <p:cNvPr id="251923" name="Rectangle 19"/>
          <p:cNvSpPr>
            <a:spLocks noChangeArrowheads="1"/>
          </p:cNvSpPr>
          <p:nvPr/>
        </p:nvSpPr>
        <p:spPr bwMode="auto">
          <a:xfrm>
            <a:off x="609600" y="1219200"/>
            <a:ext cx="7924800" cy="609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defRPr/>
            </a:pPr>
            <a:r>
              <a:rPr lang="en-US" sz="1800" dirty="0">
                <a:effectLst>
                  <a:outerShdw blurRad="38100" dist="38100" dir="2700000" algn="tl">
                    <a:srgbClr val="FFFFFF"/>
                  </a:outerShdw>
                </a:effectLst>
              </a:rPr>
              <a:t>SUPPLY OF AGRICULTURAL INPUTS</a:t>
            </a:r>
            <a:r>
              <a:rPr lang="en-US" sz="1800" dirty="0"/>
              <a:t> (fertilizers, pesticides, feeding)</a:t>
            </a:r>
          </a:p>
        </p:txBody>
      </p:sp>
      <p:sp>
        <p:nvSpPr>
          <p:cNvPr id="251924" name="Line 20"/>
          <p:cNvSpPr>
            <a:spLocks noChangeShapeType="1"/>
          </p:cNvSpPr>
          <p:nvPr/>
        </p:nvSpPr>
        <p:spPr bwMode="auto">
          <a:xfrm flipH="1">
            <a:off x="4572000" y="1828800"/>
            <a:ext cx="0" cy="2286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graphicFrame>
        <p:nvGraphicFramePr>
          <p:cNvPr id="3074" name="Object 21"/>
          <p:cNvGraphicFramePr>
            <a:graphicFrameLocks noChangeAspect="1"/>
          </p:cNvGraphicFramePr>
          <p:nvPr/>
        </p:nvGraphicFramePr>
        <p:xfrm>
          <a:off x="8458200" y="6019800"/>
          <a:ext cx="682625" cy="831850"/>
        </p:xfrm>
        <a:graphic>
          <a:graphicData uri="http://schemas.openxmlformats.org/presentationml/2006/ole">
            <mc:AlternateContent xmlns:mc="http://schemas.openxmlformats.org/markup-compatibility/2006">
              <mc:Choice xmlns:v="urn:schemas-microsoft-com:vml" Requires="v">
                <p:oleObj spid="_x0000_s136198" name="Document" r:id="rId4" imgW="1086480" imgH="1368360" progId="Word.Document.8">
                  <p:embed/>
                </p:oleObj>
              </mc:Choice>
              <mc:Fallback>
                <p:oleObj name="Document" r:id="rId4" imgW="1086480" imgH="1368360" progId="Word.Document.8">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6019800"/>
                        <a:ext cx="682625" cy="831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Oval Callout 33"/>
          <p:cNvSpPr/>
          <p:nvPr/>
        </p:nvSpPr>
        <p:spPr>
          <a:xfrm>
            <a:off x="642910" y="4000504"/>
            <a:ext cx="928694" cy="714380"/>
          </a:xfrm>
          <a:prstGeom prst="wedgeEllipse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FCD</a:t>
            </a:r>
            <a:endParaRPr lang="en-US" dirty="0">
              <a:solidFill>
                <a:schemeClr val="tx1"/>
              </a:solidFill>
            </a:endParaRPr>
          </a:p>
        </p:txBody>
      </p:sp>
      <p:sp>
        <p:nvSpPr>
          <p:cNvPr id="35" name="Oval Callout 34"/>
          <p:cNvSpPr/>
          <p:nvPr/>
        </p:nvSpPr>
        <p:spPr>
          <a:xfrm>
            <a:off x="428596" y="5072074"/>
            <a:ext cx="928694" cy="571504"/>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FCD</a:t>
            </a:r>
            <a:endParaRPr lang="en-US" dirty="0">
              <a:solidFill>
                <a:schemeClr val="tx1"/>
              </a:solidFill>
            </a:endParaRPr>
          </a:p>
        </p:txBody>
      </p:sp>
      <p:sp>
        <p:nvSpPr>
          <p:cNvPr id="36" name="Oval Callout 35"/>
          <p:cNvSpPr/>
          <p:nvPr/>
        </p:nvSpPr>
        <p:spPr>
          <a:xfrm>
            <a:off x="8215306" y="4929198"/>
            <a:ext cx="928694" cy="714380"/>
          </a:xfrm>
          <a:prstGeom prst="wedgeEllipse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FCD</a:t>
            </a:r>
            <a:endParaRPr lang="en-US" dirty="0">
              <a:solidFill>
                <a:schemeClr val="tx1"/>
              </a:solidFill>
            </a:endParaRPr>
          </a:p>
        </p:txBody>
      </p:sp>
      <p:sp>
        <p:nvSpPr>
          <p:cNvPr id="37" name="Oval Callout 36"/>
          <p:cNvSpPr/>
          <p:nvPr/>
        </p:nvSpPr>
        <p:spPr>
          <a:xfrm>
            <a:off x="500034" y="2428868"/>
            <a:ext cx="928694" cy="714380"/>
          </a:xfrm>
          <a:prstGeom prst="wedgeEllipse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FCD</a:t>
            </a:r>
            <a:endParaRPr lang="en-US" dirty="0">
              <a:solidFill>
                <a:schemeClr val="tx1"/>
              </a:solidFill>
            </a:endParaRPr>
          </a:p>
        </p:txBody>
      </p:sp>
      <p:sp>
        <p:nvSpPr>
          <p:cNvPr id="38" name="Oval Callout 37"/>
          <p:cNvSpPr/>
          <p:nvPr/>
        </p:nvSpPr>
        <p:spPr>
          <a:xfrm>
            <a:off x="8215306" y="3143248"/>
            <a:ext cx="928694" cy="714380"/>
          </a:xfrm>
          <a:prstGeom prst="wedgeEllipse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FCD</a:t>
            </a:r>
            <a:endParaRPr lang="en-US" dirty="0">
              <a:solidFill>
                <a:schemeClr val="tx1"/>
              </a:solidFill>
            </a:endParaRPr>
          </a:p>
        </p:txBody>
      </p:sp>
      <p:sp>
        <p:nvSpPr>
          <p:cNvPr id="39" name="Oval Callout 38"/>
          <p:cNvSpPr/>
          <p:nvPr/>
        </p:nvSpPr>
        <p:spPr>
          <a:xfrm>
            <a:off x="5357818" y="5786454"/>
            <a:ext cx="928694" cy="714380"/>
          </a:xfrm>
          <a:prstGeom prst="wedgeEllipseCallout">
            <a:avLst/>
          </a:prstGeom>
          <a:solidFill>
            <a:srgbClr val="DBCEE4">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IEC</a:t>
            </a:r>
            <a:endParaRPr lang="en-US" dirty="0">
              <a:solidFill>
                <a:schemeClr val="tx1"/>
              </a:solidFill>
            </a:endParaRPr>
          </a:p>
        </p:txBody>
      </p:sp>
      <p:sp>
        <p:nvSpPr>
          <p:cNvPr id="40" name="Cloud Callout 39"/>
          <p:cNvSpPr/>
          <p:nvPr/>
        </p:nvSpPr>
        <p:spPr>
          <a:xfrm>
            <a:off x="7572396" y="2071678"/>
            <a:ext cx="1357290" cy="428628"/>
          </a:xfrm>
          <a:prstGeom prst="cloud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GAP</a:t>
            </a:r>
            <a:endParaRPr lang="en-US" dirty="0"/>
          </a:p>
        </p:txBody>
      </p:sp>
      <p:sp>
        <p:nvSpPr>
          <p:cNvPr id="41" name="Cloud Callout 40"/>
          <p:cNvSpPr/>
          <p:nvPr/>
        </p:nvSpPr>
        <p:spPr>
          <a:xfrm>
            <a:off x="7786710" y="1285860"/>
            <a:ext cx="1357290" cy="571504"/>
          </a:xfrm>
          <a:prstGeom prst="cloud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GAP</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14282" y="2071678"/>
            <a:ext cx="4071966" cy="3714776"/>
          </a:xfrm>
        </p:spPr>
        <p:txBody>
          <a:bodyPr/>
          <a:lstStyle/>
          <a:p>
            <a:pPr>
              <a:defRPr/>
            </a:pPr>
            <a:endParaRPr lang="en-GB" dirty="0" smtClean="0"/>
          </a:p>
          <a:p>
            <a:pPr>
              <a:defRPr/>
            </a:pPr>
            <a:endParaRPr lang="en-GB" dirty="0" smtClean="0"/>
          </a:p>
          <a:p>
            <a:pPr>
              <a:defRPr/>
            </a:pPr>
            <a:endParaRPr lang="en-GB" dirty="0"/>
          </a:p>
        </p:txBody>
      </p:sp>
      <p:sp>
        <p:nvSpPr>
          <p:cNvPr id="3" name="Slide Number Placeholder 2"/>
          <p:cNvSpPr>
            <a:spLocks noGrp="1"/>
          </p:cNvSpPr>
          <p:nvPr>
            <p:ph type="sldNum" sz="quarter" idx="12"/>
          </p:nvPr>
        </p:nvSpPr>
        <p:spPr/>
        <p:txBody>
          <a:bodyPr/>
          <a:lstStyle/>
          <a:p>
            <a:pPr>
              <a:defRPr/>
            </a:pPr>
            <a:endParaRPr lang="en-GB" dirty="0"/>
          </a:p>
        </p:txBody>
      </p:sp>
      <p:sp>
        <p:nvSpPr>
          <p:cNvPr id="5" name="Rounded Rectangle 4"/>
          <p:cNvSpPr/>
          <p:nvPr/>
        </p:nvSpPr>
        <p:spPr>
          <a:xfrm>
            <a:off x="0" y="0"/>
            <a:ext cx="7358082" cy="1000108"/>
          </a:xfrm>
          <a:prstGeom prst="roundRect">
            <a:avLst/>
          </a:prstGeom>
          <a:solidFill>
            <a:srgbClr val="438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Which Regulations Apply at Primary Food Processing:  HYGIENE</a:t>
            </a:r>
            <a:endParaRPr lang="en-US" sz="3200" dirty="0"/>
          </a:p>
        </p:txBody>
      </p:sp>
      <p:sp>
        <p:nvSpPr>
          <p:cNvPr id="6" name="Footer Placeholder 1"/>
          <p:cNvSpPr txBox="1">
            <a:spLocks/>
          </p:cNvSpPr>
          <p:nvPr/>
        </p:nvSpPr>
        <p:spPr>
          <a:xfrm>
            <a:off x="4714876" y="2143116"/>
            <a:ext cx="3357586" cy="3714776"/>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214282" y="1928802"/>
            <a:ext cx="4357686" cy="385765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defRPr/>
            </a:pPr>
            <a:endParaRPr lang="en-GB" b="1" dirty="0" smtClean="0">
              <a:solidFill>
                <a:schemeClr val="tx1"/>
              </a:solidFill>
            </a:endParaRPr>
          </a:p>
          <a:p>
            <a:pPr>
              <a:defRPr/>
            </a:pPr>
            <a:endParaRPr lang="en-GB" sz="2000" b="1" dirty="0" smtClean="0">
              <a:solidFill>
                <a:schemeClr val="tx1"/>
              </a:solidFill>
            </a:endParaRPr>
          </a:p>
          <a:p>
            <a:pPr>
              <a:defRPr/>
            </a:pPr>
            <a:r>
              <a:rPr lang="en-GB" sz="2000" b="1" dirty="0" smtClean="0">
                <a:solidFill>
                  <a:schemeClr val="tx1"/>
                </a:solidFill>
              </a:rPr>
              <a:t>Milking Sheds R 991/2012  </a:t>
            </a:r>
          </a:p>
          <a:p>
            <a:pPr>
              <a:defRPr/>
            </a:pPr>
            <a:r>
              <a:rPr lang="en-GB" sz="2000" dirty="0" smtClean="0">
                <a:solidFill>
                  <a:schemeClr val="tx1"/>
                </a:solidFill>
              </a:rPr>
              <a:t>A </a:t>
            </a:r>
            <a:r>
              <a:rPr lang="en-GB" sz="2000" b="1" u="sng" dirty="0" smtClean="0">
                <a:solidFill>
                  <a:schemeClr val="tx1"/>
                </a:solidFill>
              </a:rPr>
              <a:t>dairy/milking</a:t>
            </a:r>
            <a:r>
              <a:rPr lang="en-GB" sz="2000" dirty="0" smtClean="0">
                <a:solidFill>
                  <a:schemeClr val="tx1"/>
                </a:solidFill>
              </a:rPr>
              <a:t> shed must comply and have a Certificate of Acceptability</a:t>
            </a:r>
          </a:p>
          <a:p>
            <a:pPr>
              <a:defRPr/>
            </a:pPr>
            <a:endParaRPr lang="en-GB" sz="2000" dirty="0" smtClean="0">
              <a:solidFill>
                <a:schemeClr val="tx1"/>
              </a:solidFill>
            </a:endParaRPr>
          </a:p>
          <a:p>
            <a:pPr>
              <a:defRPr/>
            </a:pPr>
            <a:r>
              <a:rPr lang="en-GB" sz="2000" b="1" dirty="0" smtClean="0">
                <a:solidFill>
                  <a:schemeClr val="tx1"/>
                </a:solidFill>
              </a:rPr>
              <a:t>Milk &amp; Milk Products R 1555/1997</a:t>
            </a:r>
          </a:p>
          <a:p>
            <a:pPr>
              <a:defRPr/>
            </a:pPr>
            <a:r>
              <a:rPr lang="en-GB" sz="2000" dirty="0" smtClean="0">
                <a:solidFill>
                  <a:schemeClr val="tx1"/>
                </a:solidFill>
              </a:rPr>
              <a:t>Microbiological safety of milk &amp; milk products, including raw milk</a:t>
            </a:r>
          </a:p>
          <a:p>
            <a:pPr>
              <a:defRPr/>
            </a:pPr>
            <a:r>
              <a:rPr lang="en-GB" sz="2000" dirty="0" smtClean="0">
                <a:solidFill>
                  <a:schemeClr val="tx1"/>
                </a:solidFill>
              </a:rPr>
              <a:t>Sale of raw milk </a:t>
            </a:r>
          </a:p>
          <a:p>
            <a:pPr>
              <a:defRPr/>
            </a:pPr>
            <a:endParaRPr lang="en-GB" sz="2000" dirty="0" smtClean="0">
              <a:solidFill>
                <a:schemeClr val="tx1"/>
              </a:solidFill>
            </a:endParaRPr>
          </a:p>
          <a:p>
            <a:pPr>
              <a:defRPr/>
            </a:pPr>
            <a:r>
              <a:rPr lang="en-GB" sz="2000" b="1" dirty="0" smtClean="0">
                <a:solidFill>
                  <a:schemeClr val="tx1"/>
                </a:solidFill>
              </a:rPr>
              <a:t>Microbiological Criteria R 692/1997</a:t>
            </a:r>
          </a:p>
          <a:p>
            <a:pPr>
              <a:defRPr/>
            </a:pPr>
            <a:r>
              <a:rPr lang="en-GB" sz="2000" dirty="0" smtClean="0">
                <a:solidFill>
                  <a:schemeClr val="tx1"/>
                </a:solidFill>
              </a:rPr>
              <a:t>Certain agricultural products e.g. Tea, sugar</a:t>
            </a:r>
          </a:p>
          <a:p>
            <a:pPr>
              <a:defRPr/>
            </a:pPr>
            <a:endParaRPr lang="en-GB" dirty="0" smtClean="0">
              <a:solidFill>
                <a:schemeClr val="tx1"/>
              </a:solidFill>
            </a:endParaRPr>
          </a:p>
          <a:p>
            <a:pPr>
              <a:defRPr/>
            </a:pPr>
            <a:endParaRPr lang="en-GB" dirty="0" smtClean="0"/>
          </a:p>
          <a:p>
            <a:pPr>
              <a:defRPr/>
            </a:pPr>
            <a:endParaRPr lang="en-GB" b="1" dirty="0" smtClean="0"/>
          </a:p>
        </p:txBody>
      </p:sp>
      <p:sp>
        <p:nvSpPr>
          <p:cNvPr id="9" name="Rectangle 8"/>
          <p:cNvSpPr/>
          <p:nvPr/>
        </p:nvSpPr>
        <p:spPr>
          <a:xfrm>
            <a:off x="4643438" y="1928802"/>
            <a:ext cx="4286248" cy="492919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defRPr/>
            </a:pPr>
            <a:r>
              <a:rPr lang="en-GB" sz="1900" b="1" dirty="0" smtClean="0">
                <a:solidFill>
                  <a:schemeClr val="tx1"/>
                </a:solidFill>
              </a:rPr>
              <a:t>Hygiene Regulations R 962/2012</a:t>
            </a:r>
          </a:p>
          <a:p>
            <a:pPr>
              <a:defRPr/>
            </a:pPr>
            <a:r>
              <a:rPr lang="en-GB" sz="1900" dirty="0" smtClean="0">
                <a:solidFill>
                  <a:schemeClr val="tx1"/>
                </a:solidFill>
              </a:rPr>
              <a:t> – A food premises must have Certificate of </a:t>
            </a:r>
            <a:r>
              <a:rPr lang="en-GB" sz="1900" dirty="0" err="1" smtClean="0">
                <a:solidFill>
                  <a:schemeClr val="tx1"/>
                </a:solidFill>
              </a:rPr>
              <a:t>Acceptibility</a:t>
            </a:r>
            <a:r>
              <a:rPr lang="en-GB" sz="1900" dirty="0" smtClean="0">
                <a:solidFill>
                  <a:schemeClr val="tx1"/>
                </a:solidFill>
              </a:rPr>
              <a:t> (</a:t>
            </a:r>
            <a:r>
              <a:rPr lang="en-GB" sz="1900" dirty="0" err="1" smtClean="0">
                <a:solidFill>
                  <a:schemeClr val="tx1"/>
                </a:solidFill>
              </a:rPr>
              <a:t>CoA</a:t>
            </a:r>
            <a:r>
              <a:rPr lang="en-GB" sz="1900" dirty="0" smtClean="0">
                <a:solidFill>
                  <a:schemeClr val="tx1"/>
                </a:solidFill>
              </a:rPr>
              <a:t>)</a:t>
            </a:r>
          </a:p>
          <a:p>
            <a:pPr>
              <a:defRPr/>
            </a:pPr>
            <a:r>
              <a:rPr lang="en-GB" sz="1900" dirty="0" smtClean="0">
                <a:solidFill>
                  <a:schemeClr val="tx1"/>
                </a:solidFill>
              </a:rPr>
              <a:t>    Primary Agricultural products are exempted from a </a:t>
            </a:r>
            <a:r>
              <a:rPr lang="en-GB" sz="1900" dirty="0" err="1" smtClean="0">
                <a:solidFill>
                  <a:schemeClr val="tx1"/>
                </a:solidFill>
              </a:rPr>
              <a:t>CoA</a:t>
            </a:r>
            <a:r>
              <a:rPr lang="en-GB" sz="1900" dirty="0" smtClean="0">
                <a:solidFill>
                  <a:schemeClr val="tx1"/>
                </a:solidFill>
              </a:rPr>
              <a:t> unless Processing takes place (packing, washing, packaging, cutting , drying etc)  </a:t>
            </a:r>
          </a:p>
          <a:p>
            <a:pPr>
              <a:defRPr/>
            </a:pPr>
            <a:r>
              <a:rPr lang="en-GB" sz="1900" b="1" dirty="0" err="1" smtClean="0">
                <a:solidFill>
                  <a:schemeClr val="tx1"/>
                </a:solidFill>
              </a:rPr>
              <a:t>Abbatoir</a:t>
            </a:r>
            <a:r>
              <a:rPr lang="en-GB" sz="1900" dirty="0" smtClean="0">
                <a:solidFill>
                  <a:schemeClr val="tx1"/>
                </a:solidFill>
              </a:rPr>
              <a:t>-If products are being sold/further processed</a:t>
            </a:r>
          </a:p>
          <a:p>
            <a:pPr>
              <a:defRPr/>
            </a:pPr>
            <a:endParaRPr lang="en-GB" sz="1900" b="1" dirty="0" smtClean="0">
              <a:solidFill>
                <a:schemeClr val="tx1"/>
              </a:solidFill>
            </a:endParaRPr>
          </a:p>
          <a:p>
            <a:pPr>
              <a:defRPr/>
            </a:pPr>
            <a:r>
              <a:rPr lang="en-GB" sz="1900" b="1" dirty="0" smtClean="0">
                <a:solidFill>
                  <a:schemeClr val="tx1"/>
                </a:solidFill>
              </a:rPr>
              <a:t>HACCP Regulations R 908/2003</a:t>
            </a:r>
          </a:p>
          <a:p>
            <a:pPr>
              <a:defRPr/>
            </a:pPr>
            <a:r>
              <a:rPr lang="en-GB" sz="1900" dirty="0" smtClean="0">
                <a:solidFill>
                  <a:schemeClr val="tx1"/>
                </a:solidFill>
              </a:rPr>
              <a:t>Only one sector has been listed for regulatory HACCP:</a:t>
            </a:r>
          </a:p>
          <a:p>
            <a:pPr>
              <a:defRPr/>
            </a:pPr>
            <a:r>
              <a:rPr lang="en-GB" sz="1900" dirty="0" smtClean="0">
                <a:solidFill>
                  <a:schemeClr val="tx1"/>
                </a:solidFill>
              </a:rPr>
              <a:t>Anyone </a:t>
            </a:r>
            <a:r>
              <a:rPr lang="en-GB" sz="1900" b="1" u="sng" dirty="0" smtClean="0">
                <a:solidFill>
                  <a:schemeClr val="tx1"/>
                </a:solidFill>
              </a:rPr>
              <a:t>sorting or grading groundnuts </a:t>
            </a:r>
            <a:r>
              <a:rPr lang="en-GB" sz="1900" dirty="0" smtClean="0">
                <a:solidFill>
                  <a:schemeClr val="tx1"/>
                </a:solidFill>
              </a:rPr>
              <a:t>must have </a:t>
            </a:r>
            <a:r>
              <a:rPr lang="en-GB" sz="1900" b="1" u="sng" dirty="0" smtClean="0">
                <a:solidFill>
                  <a:schemeClr val="tx1"/>
                </a:solidFill>
              </a:rPr>
              <a:t>HACCP Certification </a:t>
            </a:r>
            <a:r>
              <a:rPr lang="en-GB" sz="1900" dirty="0" smtClean="0">
                <a:solidFill>
                  <a:schemeClr val="tx1"/>
                </a:solidFill>
              </a:rPr>
              <a:t>issued in terms of the Regulations</a:t>
            </a:r>
          </a:p>
          <a:p>
            <a:pPr>
              <a:defRPr/>
            </a:pPr>
            <a:endParaRPr lang="en-GB" dirty="0" smtClean="0">
              <a:solidFill>
                <a:schemeClr val="tx1"/>
              </a:solidFill>
            </a:endParaRPr>
          </a:p>
        </p:txBody>
      </p:sp>
      <p:sp>
        <p:nvSpPr>
          <p:cNvPr id="10" name="Rectangle 2"/>
          <p:cNvSpPr>
            <a:spLocks noChangeArrowheads="1"/>
          </p:cNvSpPr>
          <p:nvPr/>
        </p:nvSpPr>
        <p:spPr bwMode="auto">
          <a:xfrm>
            <a:off x="0" y="1071546"/>
            <a:ext cx="9144000" cy="6048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defRPr/>
            </a:pPr>
            <a:r>
              <a:rPr lang="en-US" sz="2400" dirty="0">
                <a:effectLst>
                  <a:outerShdw blurRad="38100" dist="38100" dir="2700000" algn="tl">
                    <a:srgbClr val="FFFFFF"/>
                  </a:outerShdw>
                </a:effectLst>
              </a:rPr>
              <a:t>PRIMARY FOOD PROCESSING</a:t>
            </a:r>
            <a:r>
              <a:rPr lang="en-US" sz="2400" dirty="0"/>
              <a:t> (on-farm, dairies, abattoirs, grain mills)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14282" y="2071678"/>
            <a:ext cx="4071966" cy="3714776"/>
          </a:xfrm>
        </p:spPr>
        <p:txBody>
          <a:bodyPr/>
          <a:lstStyle/>
          <a:p>
            <a:pPr>
              <a:defRPr/>
            </a:pPr>
            <a:endParaRPr lang="en-GB" dirty="0" smtClean="0"/>
          </a:p>
          <a:p>
            <a:pPr>
              <a:defRPr/>
            </a:pPr>
            <a:endParaRPr lang="en-GB" dirty="0" smtClean="0"/>
          </a:p>
          <a:p>
            <a:pPr>
              <a:defRPr/>
            </a:pPr>
            <a:endParaRPr lang="en-GB" dirty="0"/>
          </a:p>
        </p:txBody>
      </p:sp>
      <p:sp>
        <p:nvSpPr>
          <p:cNvPr id="3" name="Slide Number Placeholder 2"/>
          <p:cNvSpPr>
            <a:spLocks noGrp="1"/>
          </p:cNvSpPr>
          <p:nvPr>
            <p:ph type="sldNum" sz="quarter" idx="12"/>
          </p:nvPr>
        </p:nvSpPr>
        <p:spPr/>
        <p:txBody>
          <a:bodyPr/>
          <a:lstStyle/>
          <a:p>
            <a:pPr>
              <a:defRPr/>
            </a:pPr>
            <a:endParaRPr lang="en-GB" dirty="0"/>
          </a:p>
        </p:txBody>
      </p:sp>
      <p:sp>
        <p:nvSpPr>
          <p:cNvPr id="4" name="Rectangle 2"/>
          <p:cNvSpPr>
            <a:spLocks noChangeArrowheads="1"/>
          </p:cNvSpPr>
          <p:nvPr/>
        </p:nvSpPr>
        <p:spPr bwMode="auto">
          <a:xfrm>
            <a:off x="0" y="1214422"/>
            <a:ext cx="9144000" cy="6048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defRPr/>
            </a:pPr>
            <a:r>
              <a:rPr lang="en-US" sz="2400" dirty="0">
                <a:effectLst>
                  <a:outerShdw blurRad="38100" dist="38100" dir="2700000" algn="tl">
                    <a:srgbClr val="FFFFFF"/>
                  </a:outerShdw>
                </a:effectLst>
              </a:rPr>
              <a:t>PRIMARY FOOD PROCESSING</a:t>
            </a:r>
            <a:r>
              <a:rPr lang="en-US" sz="2400" dirty="0"/>
              <a:t> (on-farm, dairies, abattoirs, grain mills)</a:t>
            </a:r>
          </a:p>
        </p:txBody>
      </p:sp>
      <p:sp>
        <p:nvSpPr>
          <p:cNvPr id="5" name="Rounded Rectangle 4"/>
          <p:cNvSpPr/>
          <p:nvPr/>
        </p:nvSpPr>
        <p:spPr>
          <a:xfrm>
            <a:off x="0" y="0"/>
            <a:ext cx="7143768" cy="1000108"/>
          </a:xfrm>
          <a:prstGeom prst="roundRect">
            <a:avLst/>
          </a:prstGeom>
          <a:solidFill>
            <a:srgbClr val="438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Which Regulations Apply at Primary Food Processing: Chemicals &amp; </a:t>
            </a:r>
            <a:r>
              <a:rPr lang="en-US" sz="3200" dirty="0" err="1" smtClean="0"/>
              <a:t>Labelling</a:t>
            </a:r>
            <a:endParaRPr lang="en-US" sz="3200" dirty="0"/>
          </a:p>
        </p:txBody>
      </p:sp>
      <p:sp>
        <p:nvSpPr>
          <p:cNvPr id="6" name="Footer Placeholder 1"/>
          <p:cNvSpPr txBox="1">
            <a:spLocks/>
          </p:cNvSpPr>
          <p:nvPr/>
        </p:nvSpPr>
        <p:spPr>
          <a:xfrm>
            <a:off x="4714876" y="2143116"/>
            <a:ext cx="3357586" cy="3714776"/>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357158" y="2000240"/>
            <a:ext cx="3786214" cy="37862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defRPr/>
            </a:pPr>
            <a:endParaRPr lang="en-GB" dirty="0" smtClean="0">
              <a:solidFill>
                <a:schemeClr val="bg1"/>
              </a:solidFill>
            </a:endParaRPr>
          </a:p>
          <a:p>
            <a:pPr lvl="0">
              <a:defRPr/>
            </a:pPr>
            <a:endParaRPr lang="en-GB" dirty="0" smtClean="0">
              <a:solidFill>
                <a:schemeClr val="bg1"/>
              </a:solidFill>
            </a:endParaRPr>
          </a:p>
          <a:p>
            <a:pPr lvl="0">
              <a:defRPr/>
            </a:pPr>
            <a:r>
              <a:rPr lang="en-GB" sz="2000" b="1" dirty="0" smtClean="0">
                <a:solidFill>
                  <a:schemeClr val="tx1"/>
                </a:solidFill>
              </a:rPr>
              <a:t>CHEMICAL</a:t>
            </a:r>
          </a:p>
          <a:p>
            <a:pPr lvl="0">
              <a:defRPr/>
            </a:pPr>
            <a:r>
              <a:rPr lang="en-GB" sz="2000" b="1" dirty="0" smtClean="0">
                <a:solidFill>
                  <a:schemeClr val="tx1"/>
                </a:solidFill>
              </a:rPr>
              <a:t>Pesticide Residues  </a:t>
            </a:r>
            <a:r>
              <a:rPr lang="en-GB" sz="2000" b="1" dirty="0" err="1" smtClean="0">
                <a:solidFill>
                  <a:schemeClr val="tx1"/>
                </a:solidFill>
              </a:rPr>
              <a:t>R246</a:t>
            </a:r>
            <a:r>
              <a:rPr lang="en-GB" sz="2000" b="1" dirty="0" smtClean="0">
                <a:solidFill>
                  <a:schemeClr val="tx1"/>
                </a:solidFill>
              </a:rPr>
              <a:t>/1994 </a:t>
            </a:r>
            <a:r>
              <a:rPr lang="en-GB" sz="2000" dirty="0" smtClean="0">
                <a:solidFill>
                  <a:schemeClr val="tx1"/>
                </a:solidFill>
              </a:rPr>
              <a:t>&amp; </a:t>
            </a:r>
            <a:r>
              <a:rPr lang="en-GB" sz="2000" b="1" dirty="0" smtClean="0">
                <a:solidFill>
                  <a:schemeClr val="tx1"/>
                </a:solidFill>
              </a:rPr>
              <a:t>Amendments</a:t>
            </a:r>
          </a:p>
          <a:p>
            <a:pPr lvl="0">
              <a:defRPr/>
            </a:pPr>
            <a:r>
              <a:rPr lang="en-GB" sz="2000" b="1" dirty="0" smtClean="0">
                <a:solidFill>
                  <a:schemeClr val="tx1"/>
                </a:solidFill>
              </a:rPr>
              <a:t>Veterinary Residues </a:t>
            </a:r>
            <a:r>
              <a:rPr lang="en-GB" sz="2000" dirty="0" smtClean="0">
                <a:solidFill>
                  <a:schemeClr val="tx1"/>
                </a:solidFill>
              </a:rPr>
              <a:t>–</a:t>
            </a:r>
            <a:r>
              <a:rPr lang="en-GB" sz="2000" b="1" dirty="0" smtClean="0">
                <a:solidFill>
                  <a:schemeClr val="tx1"/>
                </a:solidFill>
              </a:rPr>
              <a:t>R 1809/1992 </a:t>
            </a:r>
            <a:r>
              <a:rPr lang="en-GB" sz="2000" b="1" dirty="0" err="1" smtClean="0">
                <a:solidFill>
                  <a:schemeClr val="tx1"/>
                </a:solidFill>
              </a:rPr>
              <a:t>Mycotoxins</a:t>
            </a:r>
            <a:r>
              <a:rPr lang="en-GB" sz="2000" b="1" dirty="0" smtClean="0">
                <a:solidFill>
                  <a:schemeClr val="tx1"/>
                </a:solidFill>
              </a:rPr>
              <a:t>  R 1145/2004  </a:t>
            </a:r>
            <a:r>
              <a:rPr lang="en-GB" sz="2000" dirty="0" smtClean="0">
                <a:solidFill>
                  <a:schemeClr val="tx1"/>
                </a:solidFill>
              </a:rPr>
              <a:t>-- Storage</a:t>
            </a:r>
          </a:p>
          <a:p>
            <a:pPr lvl="0">
              <a:defRPr/>
            </a:pPr>
            <a:r>
              <a:rPr lang="en-GB" sz="2000" b="1" dirty="0" smtClean="0">
                <a:solidFill>
                  <a:schemeClr val="tx1"/>
                </a:solidFill>
              </a:rPr>
              <a:t>Preservatives-</a:t>
            </a:r>
            <a:r>
              <a:rPr lang="en-GB" sz="2000" dirty="0" smtClean="0">
                <a:solidFill>
                  <a:schemeClr val="tx1"/>
                </a:solidFill>
              </a:rPr>
              <a:t> </a:t>
            </a:r>
            <a:r>
              <a:rPr lang="en-GB" sz="2000" b="1" dirty="0" err="1" smtClean="0">
                <a:solidFill>
                  <a:schemeClr val="tx1"/>
                </a:solidFill>
              </a:rPr>
              <a:t>R965</a:t>
            </a:r>
            <a:r>
              <a:rPr lang="en-GB" sz="2000" b="1" dirty="0" smtClean="0">
                <a:solidFill>
                  <a:schemeClr val="tx1"/>
                </a:solidFill>
              </a:rPr>
              <a:t>/1997</a:t>
            </a:r>
          </a:p>
          <a:p>
            <a:pPr lvl="0">
              <a:defRPr/>
            </a:pPr>
            <a:r>
              <a:rPr lang="en-GB" sz="2000" dirty="0" smtClean="0">
                <a:solidFill>
                  <a:schemeClr val="tx1"/>
                </a:solidFill>
              </a:rPr>
              <a:t>cutting</a:t>
            </a:r>
          </a:p>
          <a:p>
            <a:pPr lvl="0">
              <a:defRPr/>
            </a:pPr>
            <a:r>
              <a:rPr lang="en-GB" sz="2000" b="1" dirty="0" smtClean="0">
                <a:solidFill>
                  <a:schemeClr val="tx1"/>
                </a:solidFill>
              </a:rPr>
              <a:t>Seed Tolerances R 1225/2002</a:t>
            </a:r>
          </a:p>
          <a:p>
            <a:pPr lvl="0">
              <a:defRPr/>
            </a:pPr>
            <a:r>
              <a:rPr lang="en-GB" sz="2000" b="1" dirty="0" smtClean="0">
                <a:solidFill>
                  <a:schemeClr val="tx1"/>
                </a:solidFill>
              </a:rPr>
              <a:t>Heavy Metals  R 1518/1994</a:t>
            </a:r>
            <a:endParaRPr lang="en-GB" b="1" dirty="0" smtClean="0">
              <a:solidFill>
                <a:schemeClr val="tx1"/>
              </a:solidFill>
            </a:endParaRPr>
          </a:p>
          <a:p>
            <a:pPr lvl="0">
              <a:defRPr/>
            </a:pPr>
            <a:endParaRPr lang="en-GB" b="1" dirty="0" smtClean="0">
              <a:solidFill>
                <a:schemeClr val="tx1"/>
              </a:solidFill>
            </a:endParaRPr>
          </a:p>
          <a:p>
            <a:pPr lvl="0">
              <a:defRPr/>
            </a:pPr>
            <a:endParaRPr lang="en-GB" dirty="0" smtClean="0">
              <a:solidFill>
                <a:schemeClr val="tx1"/>
              </a:solidFill>
            </a:endParaRPr>
          </a:p>
          <a:p>
            <a:pPr lvl="0">
              <a:defRPr/>
            </a:pPr>
            <a:endParaRPr lang="en-GB" dirty="0" smtClean="0">
              <a:solidFill>
                <a:schemeClr val="tx1"/>
              </a:solidFill>
            </a:endParaRPr>
          </a:p>
          <a:p>
            <a:pPr lvl="0">
              <a:defRPr/>
            </a:pPr>
            <a:endParaRPr lang="en-GB" dirty="0">
              <a:solidFill>
                <a:schemeClr val="tx1"/>
              </a:solidFill>
            </a:endParaRPr>
          </a:p>
        </p:txBody>
      </p:sp>
      <p:sp>
        <p:nvSpPr>
          <p:cNvPr id="11" name="Rectangle 10"/>
          <p:cNvSpPr/>
          <p:nvPr/>
        </p:nvSpPr>
        <p:spPr>
          <a:xfrm>
            <a:off x="4500562" y="2071678"/>
            <a:ext cx="3786214" cy="37862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defRPr/>
            </a:pPr>
            <a:endParaRPr lang="en-GB" dirty="0" smtClean="0">
              <a:solidFill>
                <a:schemeClr val="bg1"/>
              </a:solidFill>
            </a:endParaRPr>
          </a:p>
          <a:p>
            <a:pPr lvl="0">
              <a:defRPr/>
            </a:pPr>
            <a:endParaRPr lang="en-GB" b="1" dirty="0" smtClean="0">
              <a:solidFill>
                <a:schemeClr val="bg1"/>
              </a:solidFill>
            </a:endParaRPr>
          </a:p>
          <a:p>
            <a:pPr lvl="0">
              <a:defRPr/>
            </a:pPr>
            <a:endParaRPr lang="en-GB" b="1" dirty="0" smtClean="0">
              <a:solidFill>
                <a:schemeClr val="tx1"/>
              </a:solidFill>
            </a:endParaRPr>
          </a:p>
          <a:p>
            <a:pPr lvl="0">
              <a:defRPr/>
            </a:pPr>
            <a:r>
              <a:rPr lang="en-GB" b="1" dirty="0" smtClean="0">
                <a:solidFill>
                  <a:schemeClr val="tx1"/>
                </a:solidFill>
              </a:rPr>
              <a:t>LABELLING</a:t>
            </a:r>
          </a:p>
          <a:p>
            <a:pPr lvl="0">
              <a:defRPr/>
            </a:pPr>
            <a:endParaRPr lang="en-GB" sz="2000" b="1" dirty="0" smtClean="0">
              <a:solidFill>
                <a:schemeClr val="tx1"/>
              </a:solidFill>
            </a:endParaRPr>
          </a:p>
          <a:p>
            <a:pPr lvl="0">
              <a:defRPr/>
            </a:pPr>
            <a:r>
              <a:rPr lang="en-GB" sz="2000" b="1" dirty="0" smtClean="0">
                <a:solidFill>
                  <a:schemeClr val="tx1"/>
                </a:solidFill>
              </a:rPr>
              <a:t>Labelling &amp; Advertising R 146/2010 &amp; its Amendments  - </a:t>
            </a:r>
            <a:r>
              <a:rPr lang="en-GB" sz="2000" dirty="0" smtClean="0">
                <a:solidFill>
                  <a:schemeClr val="tx1"/>
                </a:solidFill>
              </a:rPr>
              <a:t>packaging but subject to </a:t>
            </a:r>
            <a:r>
              <a:rPr lang="en-GB" sz="2000" dirty="0" err="1" smtClean="0">
                <a:solidFill>
                  <a:schemeClr val="tx1"/>
                </a:solidFill>
              </a:rPr>
              <a:t>APS,1990</a:t>
            </a:r>
            <a:endParaRPr lang="en-GB" sz="2000"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tx1"/>
              </a:solidFill>
            </a:endParaRPr>
          </a:p>
          <a:p>
            <a:pPr lvl="0">
              <a:defRPr/>
            </a:pPr>
            <a:endParaRPr lang="en-GB" dirty="0" smtClean="0">
              <a:solidFill>
                <a:schemeClr val="tx1"/>
              </a:solidFill>
            </a:endParaRPr>
          </a:p>
          <a:p>
            <a:pPr lvl="0">
              <a:defRPr/>
            </a:pPr>
            <a:endParaRPr lang="en-GB"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14282" y="2071678"/>
            <a:ext cx="4071966" cy="3714776"/>
          </a:xfrm>
        </p:spPr>
        <p:txBody>
          <a:bodyPr/>
          <a:lstStyle/>
          <a:p>
            <a:pPr>
              <a:defRPr/>
            </a:pPr>
            <a:endParaRPr lang="en-GB" dirty="0" smtClean="0"/>
          </a:p>
          <a:p>
            <a:pPr>
              <a:defRPr/>
            </a:pPr>
            <a:endParaRPr lang="en-GB" dirty="0" smtClean="0"/>
          </a:p>
          <a:p>
            <a:pPr>
              <a:defRPr/>
            </a:pPr>
            <a:endParaRPr lang="en-GB" dirty="0"/>
          </a:p>
        </p:txBody>
      </p:sp>
      <p:sp>
        <p:nvSpPr>
          <p:cNvPr id="3" name="Slide Number Placeholder 2"/>
          <p:cNvSpPr>
            <a:spLocks noGrp="1"/>
          </p:cNvSpPr>
          <p:nvPr>
            <p:ph type="sldNum" sz="quarter" idx="12"/>
          </p:nvPr>
        </p:nvSpPr>
        <p:spPr/>
        <p:txBody>
          <a:bodyPr/>
          <a:lstStyle/>
          <a:p>
            <a:pPr>
              <a:defRPr/>
            </a:pPr>
            <a:endParaRPr lang="en-GB" dirty="0"/>
          </a:p>
        </p:txBody>
      </p:sp>
      <p:sp>
        <p:nvSpPr>
          <p:cNvPr id="5" name="Rounded Rectangle 4"/>
          <p:cNvSpPr/>
          <p:nvPr/>
        </p:nvSpPr>
        <p:spPr>
          <a:xfrm>
            <a:off x="0" y="0"/>
            <a:ext cx="7358082" cy="1000108"/>
          </a:xfrm>
          <a:prstGeom prst="roundRect">
            <a:avLst/>
          </a:prstGeom>
          <a:solidFill>
            <a:srgbClr val="438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Which Regulations Apply at Secondary Food Processing:  HYGIENE</a:t>
            </a:r>
            <a:endParaRPr lang="en-US" sz="3200" dirty="0"/>
          </a:p>
        </p:txBody>
      </p:sp>
      <p:sp>
        <p:nvSpPr>
          <p:cNvPr id="6" name="Footer Placeholder 1"/>
          <p:cNvSpPr txBox="1">
            <a:spLocks/>
          </p:cNvSpPr>
          <p:nvPr/>
        </p:nvSpPr>
        <p:spPr>
          <a:xfrm>
            <a:off x="4714876" y="2143116"/>
            <a:ext cx="3357586" cy="3714776"/>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142844" y="2071678"/>
            <a:ext cx="8786842" cy="37862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defRPr/>
            </a:pPr>
            <a:r>
              <a:rPr lang="en-GB" sz="2800" b="1" dirty="0" smtClean="0">
                <a:solidFill>
                  <a:schemeClr val="tx1"/>
                </a:solidFill>
              </a:rPr>
              <a:t>Hygiene Regulations R 962/2012</a:t>
            </a:r>
          </a:p>
          <a:p>
            <a:pPr>
              <a:defRPr/>
            </a:pPr>
            <a:r>
              <a:rPr lang="en-GB" sz="2800" dirty="0" smtClean="0">
                <a:solidFill>
                  <a:schemeClr val="tx1"/>
                </a:solidFill>
              </a:rPr>
              <a:t> – The food premises must have Certificate of Acceptability</a:t>
            </a:r>
          </a:p>
          <a:p>
            <a:pPr>
              <a:defRPr/>
            </a:pPr>
            <a:r>
              <a:rPr lang="en-GB" sz="2800" dirty="0" smtClean="0">
                <a:solidFill>
                  <a:schemeClr val="tx1"/>
                </a:solidFill>
              </a:rPr>
              <a:t>Processing takes place (packing, washing, packaging, cutting , drying etc) </a:t>
            </a:r>
          </a:p>
          <a:p>
            <a:pPr>
              <a:defRPr/>
            </a:pPr>
            <a:r>
              <a:rPr lang="en-GB" sz="2800" dirty="0" smtClean="0">
                <a:solidFill>
                  <a:schemeClr val="tx1"/>
                </a:solidFill>
              </a:rPr>
              <a:t>Dairy-Pasteurisation, Yoghurt making</a:t>
            </a:r>
          </a:p>
          <a:p>
            <a:pPr>
              <a:defRPr/>
            </a:pPr>
            <a:r>
              <a:rPr lang="en-GB" sz="2800" dirty="0" smtClean="0">
                <a:solidFill>
                  <a:schemeClr val="tx1"/>
                </a:solidFill>
              </a:rPr>
              <a:t>Farm-</a:t>
            </a:r>
            <a:r>
              <a:rPr lang="en-GB" sz="2800" dirty="0" err="1" smtClean="0">
                <a:solidFill>
                  <a:schemeClr val="tx1"/>
                </a:solidFill>
              </a:rPr>
              <a:t>Atchar</a:t>
            </a:r>
            <a:endParaRPr lang="en-GB" sz="2800" b="1" dirty="0" smtClean="0">
              <a:solidFill>
                <a:schemeClr val="tx1"/>
              </a:solidFill>
            </a:endParaRPr>
          </a:p>
          <a:p>
            <a:pPr>
              <a:defRPr/>
            </a:pPr>
            <a:r>
              <a:rPr lang="en-GB" sz="2800" b="1" dirty="0" smtClean="0">
                <a:solidFill>
                  <a:schemeClr val="tx1"/>
                </a:solidFill>
              </a:rPr>
              <a:t>HACCP Regulations R 908/2003</a:t>
            </a:r>
          </a:p>
          <a:p>
            <a:pPr>
              <a:defRPr/>
            </a:pPr>
            <a:r>
              <a:rPr lang="en-GB" sz="2800" dirty="0" smtClean="0">
                <a:solidFill>
                  <a:schemeClr val="tx1"/>
                </a:solidFill>
              </a:rPr>
              <a:t>No sectors listed</a:t>
            </a:r>
          </a:p>
          <a:p>
            <a:pPr>
              <a:defRPr/>
            </a:pPr>
            <a:endParaRPr lang="en-GB" sz="2800" dirty="0" smtClean="0">
              <a:solidFill>
                <a:schemeClr val="tx1"/>
              </a:solidFill>
            </a:endParaRPr>
          </a:p>
        </p:txBody>
      </p:sp>
      <p:sp>
        <p:nvSpPr>
          <p:cNvPr id="10" name="Rectangle 5"/>
          <p:cNvSpPr>
            <a:spLocks noChangeArrowheads="1"/>
          </p:cNvSpPr>
          <p:nvPr/>
        </p:nvSpPr>
        <p:spPr bwMode="auto">
          <a:xfrm>
            <a:off x="142844" y="1357298"/>
            <a:ext cx="8786874" cy="5334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r>
              <a:rPr lang="en-US" sz="2400" dirty="0" smtClean="0">
                <a:effectLst>
                  <a:outerShdw blurRad="38100" dist="38100" dir="2700000" algn="tl">
                    <a:srgbClr val="FFFFFF"/>
                  </a:outerShdw>
                </a:effectLst>
              </a:rPr>
              <a:t>SECONDARY FOOD PROCESSING</a:t>
            </a:r>
            <a:r>
              <a:rPr lang="en-US" sz="2400" dirty="0" smtClean="0"/>
              <a:t>(canning, freezing, drying, brewing)  </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14282" y="2071678"/>
            <a:ext cx="4071966" cy="3714776"/>
          </a:xfrm>
        </p:spPr>
        <p:txBody>
          <a:bodyPr/>
          <a:lstStyle/>
          <a:p>
            <a:pPr>
              <a:defRPr/>
            </a:pPr>
            <a:endParaRPr lang="en-GB" dirty="0" smtClean="0"/>
          </a:p>
          <a:p>
            <a:pPr>
              <a:defRPr/>
            </a:pPr>
            <a:endParaRPr lang="en-GB" dirty="0" smtClean="0"/>
          </a:p>
          <a:p>
            <a:pPr>
              <a:defRPr/>
            </a:pPr>
            <a:endParaRPr lang="en-GB" dirty="0"/>
          </a:p>
        </p:txBody>
      </p:sp>
      <p:sp>
        <p:nvSpPr>
          <p:cNvPr id="3" name="Slide Number Placeholder 2"/>
          <p:cNvSpPr>
            <a:spLocks noGrp="1"/>
          </p:cNvSpPr>
          <p:nvPr>
            <p:ph type="sldNum" sz="quarter" idx="12"/>
          </p:nvPr>
        </p:nvSpPr>
        <p:spPr/>
        <p:txBody>
          <a:bodyPr/>
          <a:lstStyle/>
          <a:p>
            <a:pPr>
              <a:defRPr/>
            </a:pPr>
            <a:endParaRPr lang="en-GB" dirty="0"/>
          </a:p>
        </p:txBody>
      </p:sp>
      <p:sp>
        <p:nvSpPr>
          <p:cNvPr id="5" name="Rounded Rectangle 4"/>
          <p:cNvSpPr/>
          <p:nvPr/>
        </p:nvSpPr>
        <p:spPr>
          <a:xfrm>
            <a:off x="0" y="0"/>
            <a:ext cx="7143768" cy="1000108"/>
          </a:xfrm>
          <a:prstGeom prst="roundRect">
            <a:avLst/>
          </a:prstGeom>
          <a:solidFill>
            <a:srgbClr val="438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Which Regulations Apply at Secondary Food Processing: Chemicals &amp; </a:t>
            </a:r>
            <a:r>
              <a:rPr lang="en-US" sz="3200" dirty="0" err="1" smtClean="0"/>
              <a:t>Labelling</a:t>
            </a:r>
            <a:endParaRPr lang="en-US" sz="3200" dirty="0"/>
          </a:p>
        </p:txBody>
      </p:sp>
      <p:sp>
        <p:nvSpPr>
          <p:cNvPr id="6" name="Footer Placeholder 1"/>
          <p:cNvSpPr txBox="1">
            <a:spLocks/>
          </p:cNvSpPr>
          <p:nvPr/>
        </p:nvSpPr>
        <p:spPr>
          <a:xfrm>
            <a:off x="4714876" y="2143116"/>
            <a:ext cx="3357586" cy="3714776"/>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142844" y="1857364"/>
            <a:ext cx="4143404" cy="500063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defRPr/>
            </a:pPr>
            <a:endParaRPr lang="en-GB" b="1" dirty="0" smtClean="0">
              <a:solidFill>
                <a:schemeClr val="bg1"/>
              </a:solidFill>
            </a:endParaRPr>
          </a:p>
          <a:p>
            <a:pPr lvl="0">
              <a:defRPr/>
            </a:pPr>
            <a:r>
              <a:rPr lang="en-GB" sz="2000" b="1" dirty="0" smtClean="0">
                <a:solidFill>
                  <a:schemeClr val="tx1"/>
                </a:solidFill>
              </a:rPr>
              <a:t>CHEMICAL</a:t>
            </a:r>
          </a:p>
          <a:p>
            <a:pPr lvl="0">
              <a:defRPr/>
            </a:pPr>
            <a:r>
              <a:rPr lang="en-GB" sz="2000" b="1" dirty="0" smtClean="0">
                <a:solidFill>
                  <a:schemeClr val="tx1"/>
                </a:solidFill>
              </a:rPr>
              <a:t>Pesticide Residues  R246/1994 </a:t>
            </a:r>
            <a:r>
              <a:rPr lang="en-GB" sz="2000" dirty="0" smtClean="0">
                <a:solidFill>
                  <a:schemeClr val="tx1"/>
                </a:solidFill>
              </a:rPr>
              <a:t>&amp; </a:t>
            </a:r>
            <a:r>
              <a:rPr lang="en-GB" sz="2000" b="1" dirty="0" smtClean="0">
                <a:solidFill>
                  <a:schemeClr val="tx1"/>
                </a:solidFill>
              </a:rPr>
              <a:t>Amendments</a:t>
            </a:r>
          </a:p>
          <a:p>
            <a:pPr lvl="0">
              <a:defRPr/>
            </a:pPr>
            <a:r>
              <a:rPr lang="en-GB" sz="2000" b="1" dirty="0" smtClean="0">
                <a:solidFill>
                  <a:schemeClr val="tx1"/>
                </a:solidFill>
              </a:rPr>
              <a:t>Veterinary Residues </a:t>
            </a:r>
            <a:r>
              <a:rPr lang="en-GB" sz="2000" dirty="0" smtClean="0">
                <a:solidFill>
                  <a:schemeClr val="tx1"/>
                </a:solidFill>
              </a:rPr>
              <a:t>–</a:t>
            </a:r>
            <a:r>
              <a:rPr lang="en-GB" sz="2000" b="1" dirty="0" smtClean="0">
                <a:solidFill>
                  <a:schemeClr val="tx1"/>
                </a:solidFill>
              </a:rPr>
              <a:t>R 1809/1992 </a:t>
            </a:r>
            <a:r>
              <a:rPr lang="en-GB" sz="2000" dirty="0" smtClean="0">
                <a:solidFill>
                  <a:schemeClr val="tx1"/>
                </a:solidFill>
              </a:rPr>
              <a:t>For Veterinary Drugs and Stock Remedies</a:t>
            </a:r>
          </a:p>
          <a:p>
            <a:pPr lvl="0">
              <a:defRPr/>
            </a:pPr>
            <a:r>
              <a:rPr lang="en-GB" sz="2000" b="1" dirty="0" err="1" smtClean="0">
                <a:solidFill>
                  <a:schemeClr val="tx1"/>
                </a:solidFill>
              </a:rPr>
              <a:t>Mycotoxins</a:t>
            </a:r>
            <a:r>
              <a:rPr lang="en-GB" sz="2000" b="1" dirty="0" smtClean="0">
                <a:solidFill>
                  <a:schemeClr val="tx1"/>
                </a:solidFill>
              </a:rPr>
              <a:t>  R 1145/2004  </a:t>
            </a:r>
            <a:r>
              <a:rPr lang="en-GB" sz="2000" dirty="0" smtClean="0">
                <a:solidFill>
                  <a:schemeClr val="tx1"/>
                </a:solidFill>
              </a:rPr>
              <a:t>--</a:t>
            </a:r>
          </a:p>
          <a:p>
            <a:pPr lvl="0">
              <a:defRPr/>
            </a:pPr>
            <a:r>
              <a:rPr lang="en-GB" sz="2000" b="1" dirty="0" smtClean="0">
                <a:solidFill>
                  <a:schemeClr val="tx1"/>
                </a:solidFill>
              </a:rPr>
              <a:t>Preservatives &amp; Antioxidants-</a:t>
            </a:r>
            <a:r>
              <a:rPr lang="en-GB" sz="2000" dirty="0" smtClean="0">
                <a:solidFill>
                  <a:schemeClr val="tx1"/>
                </a:solidFill>
              </a:rPr>
              <a:t> </a:t>
            </a:r>
            <a:r>
              <a:rPr lang="en-GB" sz="2000" b="1" dirty="0" smtClean="0">
                <a:solidFill>
                  <a:schemeClr val="tx1"/>
                </a:solidFill>
              </a:rPr>
              <a:t>R965/1997</a:t>
            </a:r>
          </a:p>
          <a:p>
            <a:pPr lvl="0">
              <a:defRPr/>
            </a:pPr>
            <a:r>
              <a:rPr lang="en-GB" sz="2000" b="1" dirty="0" smtClean="0">
                <a:solidFill>
                  <a:schemeClr val="tx1"/>
                </a:solidFill>
              </a:rPr>
              <a:t>Heavy Metals  R 1518/1994</a:t>
            </a:r>
          </a:p>
          <a:p>
            <a:pPr lvl="0">
              <a:defRPr/>
            </a:pPr>
            <a:r>
              <a:rPr lang="en-GB" sz="2000" b="1" dirty="0" err="1" smtClean="0">
                <a:solidFill>
                  <a:schemeClr val="tx1"/>
                </a:solidFill>
              </a:rPr>
              <a:t>Colourants</a:t>
            </a:r>
            <a:r>
              <a:rPr lang="en-GB" sz="2000" b="1" dirty="0" smtClean="0">
                <a:solidFill>
                  <a:schemeClr val="tx1"/>
                </a:solidFill>
              </a:rPr>
              <a:t> R 1008/1996</a:t>
            </a:r>
          </a:p>
          <a:p>
            <a:pPr lvl="0">
              <a:defRPr/>
            </a:pPr>
            <a:r>
              <a:rPr lang="en-GB" sz="2000" b="1" dirty="0" smtClean="0">
                <a:solidFill>
                  <a:schemeClr val="tx1"/>
                </a:solidFill>
              </a:rPr>
              <a:t>Emulsifiers  </a:t>
            </a:r>
          </a:p>
          <a:p>
            <a:pPr lvl="0">
              <a:defRPr/>
            </a:pPr>
            <a:r>
              <a:rPr lang="en-GB" sz="2000" b="1" dirty="0" smtClean="0">
                <a:solidFill>
                  <a:schemeClr val="tx1"/>
                </a:solidFill>
              </a:rPr>
              <a:t>Jams, Conserves, Marmalades and Jelly R 2627/1986</a:t>
            </a:r>
          </a:p>
          <a:p>
            <a:pPr lvl="0">
              <a:defRPr/>
            </a:pPr>
            <a:r>
              <a:rPr lang="en-GB" sz="2000" b="1" dirty="0" smtClean="0">
                <a:solidFill>
                  <a:schemeClr val="tx1"/>
                </a:solidFill>
              </a:rPr>
              <a:t>Packaged Waters R 718/2006</a:t>
            </a:r>
          </a:p>
          <a:p>
            <a:pPr lvl="0">
              <a:defRPr/>
            </a:pPr>
            <a:r>
              <a:rPr lang="en-GB" sz="2000" b="1" dirty="0" smtClean="0">
                <a:solidFill>
                  <a:schemeClr val="tx1"/>
                </a:solidFill>
              </a:rPr>
              <a:t>PROHIBITION: Comfrey R 1408/2003</a:t>
            </a:r>
            <a:endParaRPr lang="en-GB" dirty="0" smtClean="0">
              <a:solidFill>
                <a:schemeClr val="tx1"/>
              </a:solidFill>
            </a:endParaRPr>
          </a:p>
          <a:p>
            <a:pPr lvl="0">
              <a:defRPr/>
            </a:pPr>
            <a:endParaRPr lang="en-GB" dirty="0">
              <a:solidFill>
                <a:schemeClr val="tx1"/>
              </a:solidFill>
            </a:endParaRPr>
          </a:p>
        </p:txBody>
      </p:sp>
      <p:sp>
        <p:nvSpPr>
          <p:cNvPr id="11" name="Rectangle 10"/>
          <p:cNvSpPr/>
          <p:nvPr/>
        </p:nvSpPr>
        <p:spPr>
          <a:xfrm>
            <a:off x="4500562" y="1928802"/>
            <a:ext cx="4071966" cy="49291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defRPr/>
            </a:pPr>
            <a:endParaRPr lang="en-GB" dirty="0" smtClean="0">
              <a:solidFill>
                <a:schemeClr val="bg1"/>
              </a:solidFill>
            </a:endParaRPr>
          </a:p>
          <a:p>
            <a:pPr lvl="0">
              <a:defRPr/>
            </a:pPr>
            <a:endParaRPr lang="en-GB" b="1" dirty="0" smtClean="0">
              <a:solidFill>
                <a:schemeClr val="bg1"/>
              </a:solidFill>
            </a:endParaRPr>
          </a:p>
          <a:p>
            <a:pPr lvl="0">
              <a:defRPr/>
            </a:pPr>
            <a:r>
              <a:rPr lang="en-GB" sz="2800" b="1" dirty="0" smtClean="0">
                <a:solidFill>
                  <a:schemeClr val="tx1"/>
                </a:solidFill>
              </a:rPr>
              <a:t>LABELLING</a:t>
            </a:r>
          </a:p>
          <a:p>
            <a:pPr lvl="0">
              <a:defRPr/>
            </a:pPr>
            <a:r>
              <a:rPr lang="en-GB" sz="2800" b="1" dirty="0" smtClean="0">
                <a:solidFill>
                  <a:schemeClr val="tx1"/>
                </a:solidFill>
              </a:rPr>
              <a:t>Labelling &amp; Advertising R 146/2010 &amp; its Amendments  - </a:t>
            </a:r>
            <a:r>
              <a:rPr lang="en-GB" sz="2800" dirty="0" smtClean="0">
                <a:solidFill>
                  <a:schemeClr val="tx1"/>
                </a:solidFill>
              </a:rPr>
              <a:t>packaging but subject to APS,1990</a:t>
            </a:r>
          </a:p>
          <a:p>
            <a:pPr lvl="0">
              <a:defRPr/>
            </a:pPr>
            <a:endParaRPr lang="en-GB" sz="2800" dirty="0" smtClean="0">
              <a:solidFill>
                <a:schemeClr val="tx1"/>
              </a:solidFill>
            </a:endParaRPr>
          </a:p>
          <a:p>
            <a:pPr lvl="0">
              <a:defRPr/>
            </a:pPr>
            <a:r>
              <a:rPr lang="en-GB" sz="2800" b="1" dirty="0" smtClean="0">
                <a:solidFill>
                  <a:schemeClr val="tx1"/>
                </a:solidFill>
              </a:rPr>
              <a:t>Fortification R 504/2003</a:t>
            </a:r>
            <a:endParaRPr lang="en-GB"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tx1"/>
              </a:solidFill>
            </a:endParaRPr>
          </a:p>
          <a:p>
            <a:pPr lvl="0">
              <a:defRPr/>
            </a:pPr>
            <a:endParaRPr lang="en-GB" dirty="0" smtClean="0">
              <a:solidFill>
                <a:schemeClr val="tx1"/>
              </a:solidFill>
            </a:endParaRPr>
          </a:p>
          <a:p>
            <a:pPr lvl="0">
              <a:defRPr/>
            </a:pPr>
            <a:endParaRPr lang="en-GB" dirty="0">
              <a:solidFill>
                <a:schemeClr val="tx1"/>
              </a:solidFill>
            </a:endParaRPr>
          </a:p>
        </p:txBody>
      </p:sp>
      <p:sp>
        <p:nvSpPr>
          <p:cNvPr id="9" name="Rectangle 5"/>
          <p:cNvSpPr>
            <a:spLocks noChangeArrowheads="1"/>
          </p:cNvSpPr>
          <p:nvPr/>
        </p:nvSpPr>
        <p:spPr bwMode="auto">
          <a:xfrm>
            <a:off x="0" y="1142984"/>
            <a:ext cx="9144000" cy="64294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eaLnBrk="0" hangingPunct="0">
              <a:defRPr/>
            </a:pPr>
            <a:r>
              <a:rPr lang="en-US" sz="2200" dirty="0" smtClean="0">
                <a:effectLst>
                  <a:outerShdw blurRad="38100" dist="38100" dir="2700000" algn="tl">
                    <a:srgbClr val="FFFFFF"/>
                  </a:outerShdw>
                </a:effectLst>
              </a:rPr>
              <a:t>SECONDARY FOOD PROCESSING</a:t>
            </a:r>
            <a:r>
              <a:rPr lang="en-US" sz="2200" dirty="0" smtClean="0"/>
              <a:t>(canning, freezing, drying, brewing, milling)  </a:t>
            </a:r>
            <a:endParaRPr lang="en-US" sz="2200" dirty="0"/>
          </a:p>
        </p:txBody>
      </p:sp>
      <p:pic>
        <p:nvPicPr>
          <p:cNvPr id="12" name="Picture 9" descr="biltong"/>
          <p:cNvPicPr>
            <a:picLocks noChangeAspect="1" noChangeArrowheads="1"/>
          </p:cNvPicPr>
          <p:nvPr/>
        </p:nvPicPr>
        <p:blipFill>
          <a:blip r:embed="rId2"/>
          <a:srcRect/>
          <a:stretch>
            <a:fillRect/>
          </a:stretch>
        </p:blipFill>
        <p:spPr bwMode="auto">
          <a:xfrm>
            <a:off x="4714876" y="5143512"/>
            <a:ext cx="2092325" cy="231933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14282" y="2071678"/>
            <a:ext cx="4071966" cy="3714776"/>
          </a:xfrm>
        </p:spPr>
        <p:txBody>
          <a:bodyPr/>
          <a:lstStyle/>
          <a:p>
            <a:pPr>
              <a:defRPr/>
            </a:pPr>
            <a:endParaRPr lang="en-GB" dirty="0" smtClean="0"/>
          </a:p>
          <a:p>
            <a:pPr>
              <a:defRPr/>
            </a:pPr>
            <a:endParaRPr lang="en-GB" dirty="0" smtClean="0"/>
          </a:p>
          <a:p>
            <a:pPr>
              <a:defRPr/>
            </a:pPr>
            <a:endParaRPr lang="en-GB" dirty="0"/>
          </a:p>
        </p:txBody>
      </p:sp>
      <p:sp>
        <p:nvSpPr>
          <p:cNvPr id="3" name="Slide Number Placeholder 2"/>
          <p:cNvSpPr>
            <a:spLocks noGrp="1"/>
          </p:cNvSpPr>
          <p:nvPr>
            <p:ph type="sldNum" sz="quarter" idx="12"/>
          </p:nvPr>
        </p:nvSpPr>
        <p:spPr/>
        <p:txBody>
          <a:bodyPr/>
          <a:lstStyle/>
          <a:p>
            <a:pPr>
              <a:defRPr/>
            </a:pPr>
            <a:endParaRPr lang="en-GB" dirty="0"/>
          </a:p>
        </p:txBody>
      </p:sp>
      <p:sp>
        <p:nvSpPr>
          <p:cNvPr id="5" name="Rounded Rectangle 4"/>
          <p:cNvSpPr/>
          <p:nvPr/>
        </p:nvSpPr>
        <p:spPr>
          <a:xfrm>
            <a:off x="0" y="0"/>
            <a:ext cx="7358082" cy="1000108"/>
          </a:xfrm>
          <a:prstGeom prst="roundRect">
            <a:avLst/>
          </a:prstGeom>
          <a:solidFill>
            <a:srgbClr val="438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Which Regulations Apply at Food Distribution/Transport :  HYGIENE</a:t>
            </a:r>
            <a:endParaRPr lang="en-US" sz="3200" dirty="0"/>
          </a:p>
        </p:txBody>
      </p:sp>
      <p:sp>
        <p:nvSpPr>
          <p:cNvPr id="6" name="Footer Placeholder 1"/>
          <p:cNvSpPr txBox="1">
            <a:spLocks/>
          </p:cNvSpPr>
          <p:nvPr/>
        </p:nvSpPr>
        <p:spPr>
          <a:xfrm>
            <a:off x="4714876" y="2143116"/>
            <a:ext cx="3357586" cy="3714776"/>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4643438" y="2000240"/>
            <a:ext cx="4357686" cy="37862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defRPr/>
            </a:pPr>
            <a:endParaRPr lang="en-GB" b="1" dirty="0" smtClean="0">
              <a:solidFill>
                <a:schemeClr val="tx1"/>
              </a:solidFill>
            </a:endParaRPr>
          </a:p>
          <a:p>
            <a:pPr>
              <a:defRPr/>
            </a:pPr>
            <a:endParaRPr lang="en-GB" b="1" dirty="0" smtClean="0">
              <a:solidFill>
                <a:schemeClr val="tx1"/>
              </a:solidFill>
            </a:endParaRPr>
          </a:p>
          <a:p>
            <a:pPr>
              <a:defRPr/>
            </a:pPr>
            <a:endParaRPr lang="en-GB" dirty="0" smtClean="0">
              <a:solidFill>
                <a:schemeClr val="tx1"/>
              </a:solidFill>
            </a:endParaRPr>
          </a:p>
          <a:p>
            <a:pPr>
              <a:defRPr/>
            </a:pPr>
            <a:endParaRPr lang="en-GB" dirty="0" smtClean="0">
              <a:solidFill>
                <a:schemeClr val="tx1"/>
              </a:solidFill>
            </a:endParaRPr>
          </a:p>
          <a:p>
            <a:pPr>
              <a:defRPr/>
            </a:pPr>
            <a:endParaRPr lang="en-GB" sz="2400" b="1" dirty="0" smtClean="0">
              <a:solidFill>
                <a:schemeClr val="tx1"/>
              </a:solidFill>
            </a:endParaRPr>
          </a:p>
          <a:p>
            <a:pPr>
              <a:defRPr/>
            </a:pPr>
            <a:r>
              <a:rPr lang="en-GB" sz="2400" b="1" dirty="0" smtClean="0">
                <a:solidFill>
                  <a:schemeClr val="tx1"/>
                </a:solidFill>
              </a:rPr>
              <a:t>Milk &amp; Milk Products R 1555/1997</a:t>
            </a:r>
          </a:p>
          <a:p>
            <a:pPr>
              <a:defRPr/>
            </a:pPr>
            <a:r>
              <a:rPr lang="en-GB" sz="2400" dirty="0" smtClean="0">
                <a:solidFill>
                  <a:schemeClr val="tx1"/>
                </a:solidFill>
              </a:rPr>
              <a:t>Microbiological safety of milk &amp; milk products, including raw milk</a:t>
            </a:r>
          </a:p>
          <a:p>
            <a:pPr>
              <a:defRPr/>
            </a:pPr>
            <a:r>
              <a:rPr lang="en-GB" sz="2400" dirty="0" smtClean="0">
                <a:solidFill>
                  <a:schemeClr val="tx1"/>
                </a:solidFill>
              </a:rPr>
              <a:t>Sale of raw milk </a:t>
            </a:r>
          </a:p>
          <a:p>
            <a:pPr>
              <a:defRPr/>
            </a:pPr>
            <a:r>
              <a:rPr lang="en-GB" sz="2400" dirty="0" smtClean="0">
                <a:solidFill>
                  <a:schemeClr val="tx1"/>
                </a:solidFill>
              </a:rPr>
              <a:t>Transport of Milk- Milking Sheds Regulations R 961/2012</a:t>
            </a:r>
            <a:endParaRPr lang="en-GB" dirty="0" smtClean="0">
              <a:solidFill>
                <a:schemeClr val="tx1"/>
              </a:solidFill>
            </a:endParaRPr>
          </a:p>
          <a:p>
            <a:pPr>
              <a:defRPr/>
            </a:pPr>
            <a:endParaRPr lang="en-GB" dirty="0" smtClean="0">
              <a:solidFill>
                <a:schemeClr val="tx1"/>
              </a:solidFill>
            </a:endParaRPr>
          </a:p>
          <a:p>
            <a:pPr>
              <a:defRPr/>
            </a:pPr>
            <a:endParaRPr lang="en-GB" dirty="0" smtClean="0">
              <a:solidFill>
                <a:schemeClr val="tx1"/>
              </a:solidFill>
            </a:endParaRPr>
          </a:p>
          <a:p>
            <a:pPr>
              <a:defRPr/>
            </a:pPr>
            <a:endParaRPr lang="en-GB" dirty="0" smtClean="0">
              <a:solidFill>
                <a:schemeClr val="tx1"/>
              </a:solidFill>
            </a:endParaRPr>
          </a:p>
          <a:p>
            <a:pPr>
              <a:defRPr/>
            </a:pPr>
            <a:endParaRPr lang="en-GB" dirty="0" smtClean="0">
              <a:solidFill>
                <a:schemeClr val="tx1"/>
              </a:solidFill>
            </a:endParaRPr>
          </a:p>
          <a:p>
            <a:pPr>
              <a:defRPr/>
            </a:pPr>
            <a:endParaRPr lang="en-GB" dirty="0" smtClean="0">
              <a:solidFill>
                <a:schemeClr val="tx1"/>
              </a:solidFill>
            </a:endParaRPr>
          </a:p>
          <a:p>
            <a:pPr>
              <a:defRPr/>
            </a:pPr>
            <a:endParaRPr lang="en-GB" dirty="0" smtClean="0">
              <a:solidFill>
                <a:schemeClr val="tx1"/>
              </a:solidFill>
            </a:endParaRPr>
          </a:p>
          <a:p>
            <a:pPr>
              <a:defRPr/>
            </a:pPr>
            <a:endParaRPr lang="en-GB" dirty="0" smtClean="0">
              <a:solidFill>
                <a:schemeClr val="tx1"/>
              </a:solidFill>
            </a:endParaRPr>
          </a:p>
          <a:p>
            <a:pPr>
              <a:defRPr/>
            </a:pPr>
            <a:endParaRPr lang="en-GB" dirty="0" smtClean="0"/>
          </a:p>
          <a:p>
            <a:pPr>
              <a:defRPr/>
            </a:pPr>
            <a:endParaRPr lang="en-GB" b="1" dirty="0" smtClean="0"/>
          </a:p>
        </p:txBody>
      </p:sp>
      <p:sp>
        <p:nvSpPr>
          <p:cNvPr id="9" name="Rectangle 8"/>
          <p:cNvSpPr/>
          <p:nvPr/>
        </p:nvSpPr>
        <p:spPr>
          <a:xfrm>
            <a:off x="214282" y="2000240"/>
            <a:ext cx="4286248" cy="371477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defRPr/>
            </a:pPr>
            <a:r>
              <a:rPr lang="en-GB" sz="2400" b="1" dirty="0" smtClean="0">
                <a:solidFill>
                  <a:schemeClr val="tx1"/>
                </a:solidFill>
              </a:rPr>
              <a:t>Hygiene Regulations R 962/2012</a:t>
            </a:r>
          </a:p>
          <a:p>
            <a:pPr>
              <a:defRPr/>
            </a:pPr>
            <a:r>
              <a:rPr lang="en-GB" sz="2400" dirty="0" smtClean="0">
                <a:solidFill>
                  <a:schemeClr val="tx1"/>
                </a:solidFill>
              </a:rPr>
              <a:t> – A food premises must have Certificate of </a:t>
            </a:r>
            <a:r>
              <a:rPr lang="en-GB" sz="2400" dirty="0" err="1" smtClean="0">
                <a:solidFill>
                  <a:schemeClr val="tx1"/>
                </a:solidFill>
              </a:rPr>
              <a:t>Acceptibility</a:t>
            </a:r>
            <a:endParaRPr lang="en-GB" sz="2400" dirty="0" smtClean="0">
              <a:solidFill>
                <a:schemeClr val="tx1"/>
              </a:solidFill>
            </a:endParaRPr>
          </a:p>
          <a:p>
            <a:pPr>
              <a:defRPr/>
            </a:pPr>
            <a:r>
              <a:rPr lang="en-GB" sz="2400" dirty="0" smtClean="0">
                <a:solidFill>
                  <a:schemeClr val="tx1"/>
                </a:solidFill>
              </a:rPr>
              <a:t>    Any vehicle used for transport of food</a:t>
            </a:r>
          </a:p>
          <a:p>
            <a:pPr>
              <a:defRPr/>
            </a:pPr>
            <a:r>
              <a:rPr lang="en-GB" sz="2400" dirty="0" smtClean="0">
                <a:solidFill>
                  <a:schemeClr val="tx1"/>
                </a:solidFill>
              </a:rPr>
              <a:t>Temperature Controls -(Perishable Products)</a:t>
            </a:r>
            <a:endParaRPr lang="en-GB" sz="2400" b="1" dirty="0" smtClean="0">
              <a:solidFill>
                <a:schemeClr val="tx1"/>
              </a:solidFill>
            </a:endParaRPr>
          </a:p>
          <a:p>
            <a:pPr>
              <a:defRPr/>
            </a:pPr>
            <a:r>
              <a:rPr lang="en-GB" sz="2400" b="1" dirty="0" smtClean="0">
                <a:solidFill>
                  <a:schemeClr val="tx1"/>
                </a:solidFill>
              </a:rPr>
              <a:t>HACCP Regulations R 908/2003</a:t>
            </a:r>
          </a:p>
          <a:p>
            <a:pPr>
              <a:defRPr/>
            </a:pPr>
            <a:r>
              <a:rPr lang="en-GB" sz="2400" dirty="0" smtClean="0">
                <a:solidFill>
                  <a:schemeClr val="tx1"/>
                </a:solidFill>
              </a:rPr>
              <a:t>No sectors listed</a:t>
            </a:r>
            <a:endParaRPr lang="en-GB" dirty="0" smtClean="0">
              <a:solidFill>
                <a:schemeClr val="tx1"/>
              </a:solidFill>
            </a:endParaRPr>
          </a:p>
          <a:p>
            <a:pPr>
              <a:defRPr/>
            </a:pPr>
            <a:endParaRPr lang="en-GB" dirty="0" smtClean="0">
              <a:solidFill>
                <a:schemeClr val="tx1"/>
              </a:solidFill>
            </a:endParaRPr>
          </a:p>
        </p:txBody>
      </p:sp>
      <p:sp>
        <p:nvSpPr>
          <p:cNvPr id="10" name="Rectangle 6"/>
          <p:cNvSpPr>
            <a:spLocks noChangeArrowheads="1"/>
          </p:cNvSpPr>
          <p:nvPr/>
        </p:nvSpPr>
        <p:spPr bwMode="auto">
          <a:xfrm>
            <a:off x="0" y="1214422"/>
            <a:ext cx="9144000" cy="5334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eaLnBrk="0" hangingPunct="0">
              <a:defRPr/>
            </a:pPr>
            <a:r>
              <a:rPr lang="en-US" sz="2800" dirty="0">
                <a:effectLst>
                  <a:outerShdw blurRad="38100" dist="38100" dir="2700000" algn="tl">
                    <a:srgbClr val="FFFFFF"/>
                  </a:outerShdw>
                </a:effectLst>
              </a:rPr>
              <a:t>FOOD DISTRIBUTION</a:t>
            </a:r>
            <a:r>
              <a:rPr lang="en-US" sz="2800" dirty="0"/>
              <a:t> (national/international, import/export)</a:t>
            </a:r>
          </a:p>
        </p:txBody>
      </p:sp>
      <p:pic>
        <p:nvPicPr>
          <p:cNvPr id="138242" name="Picture 2" descr="E:\Presentations\Food Safety\ambient temp.jpg"/>
          <p:cNvPicPr>
            <a:picLocks noChangeAspect="1" noChangeArrowheads="1"/>
          </p:cNvPicPr>
          <p:nvPr/>
        </p:nvPicPr>
        <p:blipFill>
          <a:blip r:embed="rId2"/>
          <a:srcRect/>
          <a:stretch>
            <a:fillRect/>
          </a:stretch>
        </p:blipFill>
        <p:spPr bwMode="auto">
          <a:xfrm>
            <a:off x="2643174" y="5676900"/>
            <a:ext cx="1571636" cy="11811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14282" y="2071678"/>
            <a:ext cx="4071966" cy="3714776"/>
          </a:xfrm>
        </p:spPr>
        <p:txBody>
          <a:bodyPr/>
          <a:lstStyle/>
          <a:p>
            <a:pPr>
              <a:defRPr/>
            </a:pPr>
            <a:endParaRPr lang="en-GB" dirty="0" smtClean="0"/>
          </a:p>
          <a:p>
            <a:pPr>
              <a:defRPr/>
            </a:pPr>
            <a:endParaRPr lang="en-GB" dirty="0" smtClean="0"/>
          </a:p>
          <a:p>
            <a:pPr>
              <a:defRPr/>
            </a:pPr>
            <a:endParaRPr lang="en-GB" dirty="0"/>
          </a:p>
        </p:txBody>
      </p:sp>
      <p:sp>
        <p:nvSpPr>
          <p:cNvPr id="3" name="Slide Number Placeholder 2"/>
          <p:cNvSpPr>
            <a:spLocks noGrp="1"/>
          </p:cNvSpPr>
          <p:nvPr>
            <p:ph type="sldNum" sz="quarter" idx="12"/>
          </p:nvPr>
        </p:nvSpPr>
        <p:spPr/>
        <p:txBody>
          <a:bodyPr/>
          <a:lstStyle/>
          <a:p>
            <a:pPr>
              <a:defRPr/>
            </a:pPr>
            <a:endParaRPr lang="en-GB" dirty="0"/>
          </a:p>
        </p:txBody>
      </p:sp>
      <p:sp>
        <p:nvSpPr>
          <p:cNvPr id="5" name="Rounded Rectangle 4"/>
          <p:cNvSpPr/>
          <p:nvPr/>
        </p:nvSpPr>
        <p:spPr>
          <a:xfrm>
            <a:off x="0" y="0"/>
            <a:ext cx="7358082" cy="1000108"/>
          </a:xfrm>
          <a:prstGeom prst="roundRect">
            <a:avLst/>
          </a:prstGeom>
          <a:solidFill>
            <a:srgbClr val="438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Which Regulations Apply at Primary Food Processing:  HYGIENE</a:t>
            </a:r>
            <a:endParaRPr lang="en-US" sz="3200" dirty="0"/>
          </a:p>
        </p:txBody>
      </p:sp>
      <p:sp>
        <p:nvSpPr>
          <p:cNvPr id="6" name="Footer Placeholder 1"/>
          <p:cNvSpPr txBox="1">
            <a:spLocks/>
          </p:cNvSpPr>
          <p:nvPr/>
        </p:nvSpPr>
        <p:spPr>
          <a:xfrm>
            <a:off x="4714876" y="2143116"/>
            <a:ext cx="3357586" cy="3714776"/>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4643438" y="2071678"/>
            <a:ext cx="4357686" cy="37147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GB" sz="2400" b="1" dirty="0" smtClean="0">
                <a:solidFill>
                  <a:schemeClr val="tx1"/>
                </a:solidFill>
              </a:rPr>
              <a:t>Milk &amp; Milk Products R 1555/1997</a:t>
            </a:r>
          </a:p>
          <a:p>
            <a:pPr>
              <a:defRPr/>
            </a:pPr>
            <a:r>
              <a:rPr lang="en-GB" sz="2400" dirty="0" smtClean="0">
                <a:solidFill>
                  <a:schemeClr val="tx1"/>
                </a:solidFill>
              </a:rPr>
              <a:t>Microbiological safety of milk &amp; milk products, including raw milk</a:t>
            </a:r>
          </a:p>
          <a:p>
            <a:pPr>
              <a:defRPr/>
            </a:pPr>
            <a:r>
              <a:rPr lang="en-GB" sz="2400" dirty="0" smtClean="0">
                <a:solidFill>
                  <a:schemeClr val="tx1"/>
                </a:solidFill>
              </a:rPr>
              <a:t>Sale of raw milk </a:t>
            </a:r>
          </a:p>
          <a:p>
            <a:pPr>
              <a:defRPr/>
            </a:pPr>
            <a:endParaRPr lang="en-GB" sz="2400" dirty="0" smtClean="0">
              <a:solidFill>
                <a:schemeClr val="tx1"/>
              </a:solidFill>
            </a:endParaRPr>
          </a:p>
          <a:p>
            <a:pPr>
              <a:defRPr/>
            </a:pPr>
            <a:r>
              <a:rPr lang="en-GB" sz="2400" b="1" dirty="0" smtClean="0">
                <a:solidFill>
                  <a:schemeClr val="tx1"/>
                </a:solidFill>
              </a:rPr>
              <a:t>Microbiological Criteria R 691/1997</a:t>
            </a:r>
          </a:p>
          <a:p>
            <a:pPr>
              <a:defRPr/>
            </a:pPr>
            <a:r>
              <a:rPr lang="en-GB" sz="2400" dirty="0" smtClean="0">
                <a:solidFill>
                  <a:schemeClr val="tx1"/>
                </a:solidFill>
              </a:rPr>
              <a:t>RTE foods</a:t>
            </a:r>
            <a:endParaRPr lang="en-GB" dirty="0" smtClean="0"/>
          </a:p>
          <a:p>
            <a:pPr>
              <a:defRPr/>
            </a:pPr>
            <a:endParaRPr lang="en-GB" b="1" dirty="0" smtClean="0"/>
          </a:p>
        </p:txBody>
      </p:sp>
      <p:sp>
        <p:nvSpPr>
          <p:cNvPr id="9" name="Rectangle 8"/>
          <p:cNvSpPr/>
          <p:nvPr/>
        </p:nvSpPr>
        <p:spPr>
          <a:xfrm>
            <a:off x="214282" y="2071678"/>
            <a:ext cx="4286248" cy="37147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GB" sz="2400" b="1" dirty="0" smtClean="0">
                <a:solidFill>
                  <a:schemeClr val="tx1"/>
                </a:solidFill>
              </a:rPr>
              <a:t>Hygiene Regulations R 962/2012</a:t>
            </a:r>
          </a:p>
          <a:p>
            <a:pPr>
              <a:defRPr/>
            </a:pPr>
            <a:r>
              <a:rPr lang="en-GB" sz="2400" dirty="0" smtClean="0">
                <a:solidFill>
                  <a:schemeClr val="tx1"/>
                </a:solidFill>
              </a:rPr>
              <a:t> – The farm stall/van is also a food premise if selling processed agricultural products &amp;  must have Certificate of </a:t>
            </a:r>
            <a:r>
              <a:rPr lang="en-GB" sz="2400" dirty="0" err="1" smtClean="0">
                <a:solidFill>
                  <a:schemeClr val="tx1"/>
                </a:solidFill>
              </a:rPr>
              <a:t>Acceptibility</a:t>
            </a:r>
            <a:endParaRPr lang="en-GB" sz="2400" dirty="0" smtClean="0">
              <a:solidFill>
                <a:schemeClr val="tx1"/>
              </a:solidFill>
            </a:endParaRPr>
          </a:p>
          <a:p>
            <a:pPr>
              <a:defRPr/>
            </a:pPr>
            <a:r>
              <a:rPr lang="en-GB" sz="2400" dirty="0" smtClean="0">
                <a:solidFill>
                  <a:schemeClr val="tx1"/>
                </a:solidFill>
              </a:rPr>
              <a:t>    </a:t>
            </a:r>
            <a:endParaRPr lang="en-GB" sz="2400" b="1" dirty="0" smtClean="0">
              <a:solidFill>
                <a:schemeClr val="tx1"/>
              </a:solidFill>
            </a:endParaRPr>
          </a:p>
          <a:p>
            <a:pPr>
              <a:defRPr/>
            </a:pPr>
            <a:r>
              <a:rPr lang="en-GB" sz="2400" b="1" dirty="0" smtClean="0">
                <a:solidFill>
                  <a:schemeClr val="tx1"/>
                </a:solidFill>
              </a:rPr>
              <a:t>HACCP Regulations R 908/2003</a:t>
            </a:r>
          </a:p>
          <a:p>
            <a:pPr>
              <a:defRPr/>
            </a:pPr>
            <a:r>
              <a:rPr lang="en-GB" sz="2400" dirty="0" smtClean="0">
                <a:solidFill>
                  <a:schemeClr val="tx1"/>
                </a:solidFill>
              </a:rPr>
              <a:t>Not listed as a Sector as yet</a:t>
            </a:r>
          </a:p>
          <a:p>
            <a:pPr>
              <a:defRPr/>
            </a:pPr>
            <a:endParaRPr lang="en-GB" dirty="0" smtClean="0">
              <a:solidFill>
                <a:schemeClr val="tx1"/>
              </a:solidFill>
            </a:endParaRPr>
          </a:p>
        </p:txBody>
      </p:sp>
      <p:sp>
        <p:nvSpPr>
          <p:cNvPr id="11" name="Rectangle 7"/>
          <p:cNvSpPr>
            <a:spLocks noChangeArrowheads="1"/>
          </p:cNvSpPr>
          <p:nvPr/>
        </p:nvSpPr>
        <p:spPr bwMode="auto">
          <a:xfrm>
            <a:off x="0" y="1214422"/>
            <a:ext cx="9144000"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defRPr/>
            </a:pPr>
            <a:r>
              <a:rPr lang="en-US" sz="2000" b="1" dirty="0">
                <a:effectLst>
                  <a:outerShdw blurRad="38100" dist="38100" dir="2700000" algn="tl">
                    <a:srgbClr val="FFFFFF"/>
                  </a:outerShdw>
                </a:effectLst>
              </a:rPr>
              <a:t>FOOD </a:t>
            </a:r>
            <a:r>
              <a:rPr lang="en-US" sz="2000" b="1" dirty="0" smtClean="0">
                <a:effectLst>
                  <a:outerShdw blurRad="38100" dist="38100" dir="2700000" algn="tl">
                    <a:srgbClr val="FFFFFF"/>
                  </a:outerShdw>
                </a:effectLst>
              </a:rPr>
              <a:t>RETAILERS ( can be Farmers as well in terms of definition of “SELL” in the Act!</a:t>
            </a:r>
            <a:endParaRPr lang="en-U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14282" y="2071678"/>
            <a:ext cx="4071966" cy="3714776"/>
          </a:xfrm>
        </p:spPr>
        <p:txBody>
          <a:bodyPr/>
          <a:lstStyle/>
          <a:p>
            <a:pPr>
              <a:defRPr/>
            </a:pPr>
            <a:endParaRPr lang="en-GB" dirty="0" smtClean="0"/>
          </a:p>
          <a:p>
            <a:pPr>
              <a:defRPr/>
            </a:pPr>
            <a:endParaRPr lang="en-GB" dirty="0" smtClean="0"/>
          </a:p>
          <a:p>
            <a:pPr>
              <a:defRPr/>
            </a:pPr>
            <a:endParaRPr lang="en-GB" dirty="0"/>
          </a:p>
        </p:txBody>
      </p:sp>
      <p:sp>
        <p:nvSpPr>
          <p:cNvPr id="3" name="Slide Number Placeholder 2"/>
          <p:cNvSpPr>
            <a:spLocks noGrp="1"/>
          </p:cNvSpPr>
          <p:nvPr>
            <p:ph type="sldNum" sz="quarter" idx="12"/>
          </p:nvPr>
        </p:nvSpPr>
        <p:spPr/>
        <p:txBody>
          <a:bodyPr/>
          <a:lstStyle/>
          <a:p>
            <a:pPr>
              <a:defRPr/>
            </a:pPr>
            <a:endParaRPr lang="en-GB" dirty="0"/>
          </a:p>
        </p:txBody>
      </p:sp>
      <p:sp>
        <p:nvSpPr>
          <p:cNvPr id="5" name="Rounded Rectangle 4"/>
          <p:cNvSpPr/>
          <p:nvPr/>
        </p:nvSpPr>
        <p:spPr>
          <a:xfrm>
            <a:off x="0" y="0"/>
            <a:ext cx="7143768" cy="1000108"/>
          </a:xfrm>
          <a:prstGeom prst="roundRect">
            <a:avLst/>
          </a:prstGeom>
          <a:solidFill>
            <a:srgbClr val="438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Which Regulations Apply at Primary Food Processing: Chemicals &amp; </a:t>
            </a:r>
            <a:r>
              <a:rPr lang="en-US" sz="3200" dirty="0" err="1" smtClean="0"/>
              <a:t>Labelling</a:t>
            </a:r>
            <a:endParaRPr lang="en-US" sz="3200" dirty="0"/>
          </a:p>
        </p:txBody>
      </p:sp>
      <p:sp>
        <p:nvSpPr>
          <p:cNvPr id="6" name="Footer Placeholder 1"/>
          <p:cNvSpPr txBox="1">
            <a:spLocks/>
          </p:cNvSpPr>
          <p:nvPr/>
        </p:nvSpPr>
        <p:spPr>
          <a:xfrm>
            <a:off x="4714876" y="2143116"/>
            <a:ext cx="3357586" cy="3714776"/>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142844" y="2000240"/>
            <a:ext cx="4143404" cy="37862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defRPr/>
            </a:pPr>
            <a:endParaRPr lang="en-GB" dirty="0" smtClean="0">
              <a:solidFill>
                <a:schemeClr val="bg1"/>
              </a:solidFill>
            </a:endParaRPr>
          </a:p>
          <a:p>
            <a:pPr lvl="0">
              <a:defRPr/>
            </a:pPr>
            <a:endParaRPr lang="en-GB" dirty="0" smtClean="0">
              <a:solidFill>
                <a:schemeClr val="bg1"/>
              </a:solidFill>
            </a:endParaRPr>
          </a:p>
          <a:p>
            <a:pPr lvl="0">
              <a:defRPr/>
            </a:pPr>
            <a:r>
              <a:rPr lang="en-GB" sz="2400" b="1" dirty="0" smtClean="0">
                <a:solidFill>
                  <a:schemeClr val="tx1"/>
                </a:solidFill>
              </a:rPr>
              <a:t>CHEMICAL</a:t>
            </a:r>
          </a:p>
          <a:p>
            <a:pPr lvl="0">
              <a:defRPr/>
            </a:pPr>
            <a:r>
              <a:rPr lang="en-GB" sz="2400" b="1" dirty="0" smtClean="0">
                <a:solidFill>
                  <a:schemeClr val="tx1"/>
                </a:solidFill>
              </a:rPr>
              <a:t>Pesticide Residues  R246/1994 </a:t>
            </a:r>
            <a:r>
              <a:rPr lang="en-GB" sz="2400" dirty="0" smtClean="0">
                <a:solidFill>
                  <a:schemeClr val="tx1"/>
                </a:solidFill>
              </a:rPr>
              <a:t>&amp; </a:t>
            </a:r>
            <a:r>
              <a:rPr lang="en-GB" sz="2400" b="1" dirty="0" smtClean="0">
                <a:solidFill>
                  <a:schemeClr val="tx1"/>
                </a:solidFill>
              </a:rPr>
              <a:t>Amendments</a:t>
            </a:r>
          </a:p>
          <a:p>
            <a:pPr lvl="0">
              <a:defRPr/>
            </a:pPr>
            <a:r>
              <a:rPr lang="en-GB" sz="2400" b="1" dirty="0" smtClean="0">
                <a:solidFill>
                  <a:schemeClr val="tx1"/>
                </a:solidFill>
              </a:rPr>
              <a:t>Veterinary Residues </a:t>
            </a:r>
            <a:r>
              <a:rPr lang="en-GB" sz="2400" dirty="0" smtClean="0">
                <a:solidFill>
                  <a:schemeClr val="tx1"/>
                </a:solidFill>
              </a:rPr>
              <a:t>–</a:t>
            </a:r>
            <a:r>
              <a:rPr lang="en-GB" sz="2400" b="1" dirty="0" smtClean="0">
                <a:solidFill>
                  <a:schemeClr val="tx1"/>
                </a:solidFill>
              </a:rPr>
              <a:t>R 1809/1992 </a:t>
            </a:r>
            <a:endParaRPr lang="en-GB" sz="2400" dirty="0" smtClean="0">
              <a:solidFill>
                <a:schemeClr val="tx1"/>
              </a:solidFill>
            </a:endParaRPr>
          </a:p>
          <a:p>
            <a:pPr lvl="0">
              <a:defRPr/>
            </a:pPr>
            <a:r>
              <a:rPr lang="en-GB" sz="2400" b="1" dirty="0" err="1" smtClean="0">
                <a:solidFill>
                  <a:schemeClr val="tx1"/>
                </a:solidFill>
              </a:rPr>
              <a:t>Mycotoxins</a:t>
            </a:r>
            <a:r>
              <a:rPr lang="en-GB" sz="2400" b="1" dirty="0" smtClean="0">
                <a:solidFill>
                  <a:schemeClr val="tx1"/>
                </a:solidFill>
              </a:rPr>
              <a:t>  R 1145/2004  </a:t>
            </a:r>
            <a:r>
              <a:rPr lang="en-GB" sz="2400" dirty="0" smtClean="0">
                <a:solidFill>
                  <a:schemeClr val="tx1"/>
                </a:solidFill>
              </a:rPr>
              <a:t>-</a:t>
            </a:r>
          </a:p>
          <a:p>
            <a:pPr lvl="0">
              <a:defRPr/>
            </a:pPr>
            <a:r>
              <a:rPr lang="en-GB" sz="2400" b="1" dirty="0" smtClean="0">
                <a:solidFill>
                  <a:schemeClr val="tx1"/>
                </a:solidFill>
              </a:rPr>
              <a:t>Preservatives-</a:t>
            </a:r>
            <a:r>
              <a:rPr lang="en-GB" sz="2400" dirty="0" smtClean="0">
                <a:solidFill>
                  <a:schemeClr val="tx1"/>
                </a:solidFill>
              </a:rPr>
              <a:t> </a:t>
            </a:r>
            <a:r>
              <a:rPr lang="en-GB" sz="2400" b="1" dirty="0" err="1" smtClean="0">
                <a:solidFill>
                  <a:schemeClr val="tx1"/>
                </a:solidFill>
              </a:rPr>
              <a:t>R965</a:t>
            </a:r>
            <a:r>
              <a:rPr lang="en-GB" sz="2400" b="1" dirty="0" smtClean="0">
                <a:solidFill>
                  <a:schemeClr val="tx1"/>
                </a:solidFill>
              </a:rPr>
              <a:t>/1997</a:t>
            </a:r>
            <a:endParaRPr lang="en-GB" sz="2400" dirty="0" smtClean="0">
              <a:solidFill>
                <a:schemeClr val="tx1"/>
              </a:solidFill>
            </a:endParaRPr>
          </a:p>
          <a:p>
            <a:pPr lvl="0">
              <a:defRPr/>
            </a:pPr>
            <a:r>
              <a:rPr lang="en-GB" sz="2400" b="1" dirty="0" smtClean="0">
                <a:solidFill>
                  <a:schemeClr val="tx1"/>
                </a:solidFill>
              </a:rPr>
              <a:t>Seed Tolerances R 1225/2002</a:t>
            </a:r>
          </a:p>
          <a:p>
            <a:pPr lvl="0">
              <a:defRPr/>
            </a:pPr>
            <a:r>
              <a:rPr lang="en-GB" sz="2400" b="1" dirty="0" smtClean="0">
                <a:solidFill>
                  <a:schemeClr val="tx1"/>
                </a:solidFill>
              </a:rPr>
              <a:t>Heavy Metals  R 1518/1994</a:t>
            </a:r>
          </a:p>
          <a:p>
            <a:pPr lvl="0">
              <a:defRPr/>
            </a:pPr>
            <a:endParaRPr lang="en-GB" dirty="0" smtClean="0">
              <a:solidFill>
                <a:schemeClr val="tx1"/>
              </a:solidFill>
            </a:endParaRPr>
          </a:p>
          <a:p>
            <a:pPr lvl="0">
              <a:defRPr/>
            </a:pPr>
            <a:endParaRPr lang="en-GB" dirty="0" smtClean="0">
              <a:solidFill>
                <a:schemeClr val="tx1"/>
              </a:solidFill>
            </a:endParaRPr>
          </a:p>
          <a:p>
            <a:pPr lvl="0">
              <a:defRPr/>
            </a:pPr>
            <a:endParaRPr lang="en-GB" dirty="0">
              <a:solidFill>
                <a:schemeClr val="tx1"/>
              </a:solidFill>
            </a:endParaRPr>
          </a:p>
        </p:txBody>
      </p:sp>
      <p:sp>
        <p:nvSpPr>
          <p:cNvPr id="11" name="Rectangle 10"/>
          <p:cNvSpPr/>
          <p:nvPr/>
        </p:nvSpPr>
        <p:spPr>
          <a:xfrm>
            <a:off x="4500562" y="2000240"/>
            <a:ext cx="3786214" cy="38576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defRPr/>
            </a:pPr>
            <a:endParaRPr lang="en-GB" dirty="0" smtClean="0">
              <a:solidFill>
                <a:schemeClr val="bg1"/>
              </a:solidFill>
            </a:endParaRPr>
          </a:p>
          <a:p>
            <a:pPr lvl="0">
              <a:defRPr/>
            </a:pPr>
            <a:endParaRPr lang="en-GB" b="1" dirty="0" smtClean="0">
              <a:solidFill>
                <a:schemeClr val="bg1"/>
              </a:solidFill>
            </a:endParaRPr>
          </a:p>
          <a:p>
            <a:pPr lvl="0">
              <a:defRPr/>
            </a:pPr>
            <a:r>
              <a:rPr lang="en-GB" sz="2400" b="1" dirty="0" smtClean="0">
                <a:solidFill>
                  <a:schemeClr val="tx1"/>
                </a:solidFill>
              </a:rPr>
              <a:t>LABELLING</a:t>
            </a:r>
          </a:p>
          <a:p>
            <a:pPr lvl="0">
              <a:defRPr/>
            </a:pPr>
            <a:r>
              <a:rPr lang="en-GB" sz="2400" b="1" dirty="0" smtClean="0">
                <a:solidFill>
                  <a:schemeClr val="tx1"/>
                </a:solidFill>
              </a:rPr>
              <a:t>Labelling &amp; Advertising R 146/2010 &amp; its Amendments  - </a:t>
            </a:r>
            <a:r>
              <a:rPr lang="en-GB" sz="2400" dirty="0" smtClean="0">
                <a:solidFill>
                  <a:schemeClr val="tx1"/>
                </a:solidFill>
              </a:rPr>
              <a:t>packaging but subject to </a:t>
            </a:r>
            <a:r>
              <a:rPr lang="en-GB" sz="2400" dirty="0" err="1" smtClean="0">
                <a:solidFill>
                  <a:schemeClr val="tx1"/>
                </a:solidFill>
              </a:rPr>
              <a:t>APS,1990</a:t>
            </a:r>
            <a:endParaRPr lang="en-GB" sz="2400" dirty="0" smtClean="0">
              <a:solidFill>
                <a:schemeClr val="tx1"/>
              </a:solidFill>
            </a:endParaRPr>
          </a:p>
          <a:p>
            <a:pPr lvl="0">
              <a:defRPr/>
            </a:pPr>
            <a:endParaRPr lang="en-GB" sz="2400" dirty="0" smtClean="0">
              <a:solidFill>
                <a:schemeClr val="tx1"/>
              </a:solidFill>
            </a:endParaRPr>
          </a:p>
          <a:p>
            <a:pPr lvl="0">
              <a:defRPr/>
            </a:pPr>
            <a:endParaRPr lang="en-GB"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bg1"/>
              </a:solidFill>
            </a:endParaRPr>
          </a:p>
          <a:p>
            <a:pPr lvl="0">
              <a:defRPr/>
            </a:pPr>
            <a:endParaRPr lang="en-GB" dirty="0" smtClean="0">
              <a:solidFill>
                <a:schemeClr val="tx1"/>
              </a:solidFill>
            </a:endParaRPr>
          </a:p>
          <a:p>
            <a:pPr lvl="0">
              <a:defRPr/>
            </a:pPr>
            <a:endParaRPr lang="en-GB" dirty="0" smtClean="0">
              <a:solidFill>
                <a:schemeClr val="tx1"/>
              </a:solidFill>
            </a:endParaRPr>
          </a:p>
          <a:p>
            <a:pPr lvl="0">
              <a:defRPr/>
            </a:pPr>
            <a:endParaRPr lang="en-GB" dirty="0">
              <a:solidFill>
                <a:schemeClr val="tx1"/>
              </a:solidFill>
            </a:endParaRPr>
          </a:p>
        </p:txBody>
      </p:sp>
      <p:sp>
        <p:nvSpPr>
          <p:cNvPr id="9" name="Rectangle 7"/>
          <p:cNvSpPr>
            <a:spLocks noChangeArrowheads="1"/>
          </p:cNvSpPr>
          <p:nvPr/>
        </p:nvSpPr>
        <p:spPr bwMode="auto">
          <a:xfrm>
            <a:off x="0" y="1214422"/>
            <a:ext cx="9144000"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defRPr/>
            </a:pPr>
            <a:r>
              <a:rPr lang="en-US" sz="2000" b="1" dirty="0">
                <a:effectLst>
                  <a:outerShdw blurRad="38100" dist="38100" dir="2700000" algn="tl">
                    <a:srgbClr val="FFFFFF"/>
                  </a:outerShdw>
                </a:effectLst>
              </a:rPr>
              <a:t>FOOD </a:t>
            </a:r>
            <a:r>
              <a:rPr lang="en-US" sz="2000" b="1" dirty="0" smtClean="0">
                <a:effectLst>
                  <a:outerShdw blurRad="38100" dist="38100" dir="2700000" algn="tl">
                    <a:srgbClr val="FFFFFF"/>
                  </a:outerShdw>
                </a:effectLst>
              </a:rPr>
              <a:t>RETAILERS ( can be Farmers as well in terms of definition of “SELL” in the Act!</a:t>
            </a:r>
            <a:endParaRPr lang="en-US"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6524625"/>
            <a:ext cx="9144000" cy="333375"/>
            <a:chOff x="0" y="4110"/>
            <a:chExt cx="5760" cy="210"/>
          </a:xfrm>
        </p:grpSpPr>
        <p:sp>
          <p:nvSpPr>
            <p:cNvPr id="12291" name="Rectangle 3"/>
            <p:cNvSpPr>
              <a:spLocks noChangeArrowheads="1"/>
            </p:cNvSpPr>
            <p:nvPr/>
          </p:nvSpPr>
          <p:spPr bwMode="auto">
            <a:xfrm>
              <a:off x="0" y="4110"/>
              <a:ext cx="5760" cy="210"/>
            </a:xfrm>
            <a:prstGeom prst="rect">
              <a:avLst/>
            </a:prstGeom>
            <a:solidFill>
              <a:srgbClr val="A50021"/>
            </a:solidFill>
            <a:ln w="9525">
              <a:solidFill>
                <a:schemeClr val="tx1"/>
              </a:solidFill>
              <a:miter lim="800000"/>
              <a:headEnd/>
              <a:tailEnd/>
            </a:ln>
            <a:effectLst/>
          </p:spPr>
          <p:txBody>
            <a:bodyPr wrap="none" anchor="ctr"/>
            <a:lstStyle/>
            <a:p>
              <a:endParaRPr lang="en-US"/>
            </a:p>
          </p:txBody>
        </p:sp>
        <p:sp>
          <p:nvSpPr>
            <p:cNvPr id="12292" name="Text Box 4"/>
            <p:cNvSpPr txBox="1">
              <a:spLocks noChangeArrowheads="1"/>
            </p:cNvSpPr>
            <p:nvPr/>
          </p:nvSpPr>
          <p:spPr bwMode="auto">
            <a:xfrm>
              <a:off x="249" y="4128"/>
              <a:ext cx="5284" cy="192"/>
            </a:xfrm>
            <a:prstGeom prst="rect">
              <a:avLst/>
            </a:prstGeom>
            <a:noFill/>
            <a:ln w="9525">
              <a:noFill/>
              <a:miter lim="800000"/>
              <a:headEnd/>
              <a:tailEnd/>
            </a:ln>
            <a:effectLst/>
          </p:spPr>
          <p:txBody>
            <a:bodyPr>
              <a:spAutoFit/>
            </a:bodyPr>
            <a:lstStyle/>
            <a:p>
              <a:pPr algn="ctr">
                <a:spcBef>
                  <a:spcPct val="50000"/>
                </a:spcBef>
              </a:pPr>
              <a:r>
                <a:rPr lang="en-GB" sz="1400" b="0" i="1">
                  <a:solidFill>
                    <a:srgbClr val="FFFFFF"/>
                  </a:solidFill>
                </a:rPr>
                <a:t>Department of Food Safety, Zoonoses, and Foodborne Diseases, World Health Organization  </a:t>
              </a:r>
              <a:r>
                <a:rPr lang="en-GB" sz="1400" b="0">
                  <a:solidFill>
                    <a:srgbClr val="FFFFFF"/>
                  </a:solidFill>
                </a:rPr>
                <a:t>    </a:t>
              </a:r>
              <a:endParaRPr lang="en-US" sz="1400" b="0" i="1">
                <a:solidFill>
                  <a:srgbClr val="FFFFFF"/>
                </a:solidFill>
              </a:endParaRPr>
            </a:p>
          </p:txBody>
        </p:sp>
        <p:pic>
          <p:nvPicPr>
            <p:cNvPr id="12293" name="Picture 5" descr="who_new">
              <a:hlinkClick r:id="rId3"/>
            </p:cNvPr>
            <p:cNvPicPr>
              <a:picLocks noChangeAspect="1" noChangeArrowheads="1"/>
            </p:cNvPicPr>
            <p:nvPr/>
          </p:nvPicPr>
          <p:blipFill>
            <a:blip r:embed="rId4"/>
            <a:srcRect/>
            <a:stretch>
              <a:fillRect/>
            </a:stretch>
          </p:blipFill>
          <p:spPr bwMode="auto">
            <a:xfrm>
              <a:off x="113" y="4110"/>
              <a:ext cx="206" cy="210"/>
            </a:xfrm>
            <a:prstGeom prst="rect">
              <a:avLst/>
            </a:prstGeom>
            <a:noFill/>
          </p:spPr>
        </p:pic>
        <p:pic>
          <p:nvPicPr>
            <p:cNvPr id="12294" name="Picture 6"/>
            <p:cNvPicPr>
              <a:picLocks noChangeAspect="1" noChangeArrowheads="1"/>
            </p:cNvPicPr>
            <p:nvPr/>
          </p:nvPicPr>
          <p:blipFill>
            <a:blip r:embed="rId5" cstate="print"/>
            <a:srcRect/>
            <a:stretch>
              <a:fillRect/>
            </a:stretch>
          </p:blipFill>
          <p:spPr bwMode="auto">
            <a:xfrm>
              <a:off x="5329" y="4110"/>
              <a:ext cx="272" cy="210"/>
            </a:xfrm>
            <a:prstGeom prst="rect">
              <a:avLst/>
            </a:prstGeom>
            <a:noFill/>
            <a:ln>
              <a:noFill/>
            </a:ln>
            <a:effectLst/>
          </p:spPr>
        </p:pic>
      </p:grpSp>
      <p:pic>
        <p:nvPicPr>
          <p:cNvPr id="12295" name="Picture 7" descr="Affiche"/>
          <p:cNvPicPr>
            <a:picLocks noChangeAspect="1" noChangeArrowheads="1"/>
          </p:cNvPicPr>
          <p:nvPr/>
        </p:nvPicPr>
        <p:blipFill>
          <a:blip r:embed="rId6"/>
          <a:srcRect/>
          <a:stretch>
            <a:fillRect/>
          </a:stretch>
        </p:blipFill>
        <p:spPr bwMode="auto">
          <a:xfrm>
            <a:off x="0" y="0"/>
            <a:ext cx="5461000" cy="6858000"/>
          </a:xfrm>
          <a:prstGeom prst="rect">
            <a:avLst/>
          </a:prstGeom>
          <a:noFill/>
        </p:spPr>
      </p:pic>
      <p:sp>
        <p:nvSpPr>
          <p:cNvPr id="12296" name="Text Box 8"/>
          <p:cNvSpPr txBox="1">
            <a:spLocks noChangeArrowheads="1"/>
          </p:cNvSpPr>
          <p:nvPr/>
        </p:nvSpPr>
        <p:spPr bwMode="auto">
          <a:xfrm>
            <a:off x="5786446" y="214290"/>
            <a:ext cx="2962267" cy="5170646"/>
          </a:xfrm>
          <a:prstGeom prst="rect">
            <a:avLst/>
          </a:prstGeom>
          <a:noFill/>
          <a:ln w="9525">
            <a:noFill/>
            <a:miter lim="800000"/>
            <a:headEnd/>
            <a:tailEnd/>
          </a:ln>
          <a:effectLst/>
        </p:spPr>
        <p:txBody>
          <a:bodyPr wrap="square">
            <a:spAutoFit/>
          </a:bodyPr>
          <a:lstStyle/>
          <a:p>
            <a:pPr>
              <a:spcBef>
                <a:spcPct val="50000"/>
              </a:spcBef>
            </a:pPr>
            <a:endParaRPr lang="en-GB" sz="4400" b="0" i="1" dirty="0" smtClean="0">
              <a:solidFill>
                <a:srgbClr val="993300"/>
              </a:solidFill>
            </a:endParaRPr>
          </a:p>
          <a:p>
            <a:pPr>
              <a:spcBef>
                <a:spcPct val="50000"/>
              </a:spcBef>
            </a:pPr>
            <a:r>
              <a:rPr lang="en-GB" sz="4400" b="0" i="1" dirty="0" smtClean="0">
                <a:solidFill>
                  <a:srgbClr val="993300"/>
                </a:solidFill>
              </a:rPr>
              <a:t>The </a:t>
            </a:r>
            <a:r>
              <a:rPr lang="en-GB" sz="4400" b="0" i="1" dirty="0">
                <a:solidFill>
                  <a:srgbClr val="993300"/>
                </a:solidFill>
              </a:rPr>
              <a:t>Five Keys to Safer Food </a:t>
            </a:r>
            <a:r>
              <a:rPr lang="en-GB" sz="4400" b="0" i="1" dirty="0" smtClean="0">
                <a:solidFill>
                  <a:srgbClr val="993300"/>
                </a:solidFill>
              </a:rPr>
              <a:t>For </a:t>
            </a:r>
            <a:r>
              <a:rPr lang="en-GB" sz="4400" i="1" dirty="0" smtClean="0">
                <a:solidFill>
                  <a:srgbClr val="993300"/>
                </a:solidFill>
              </a:rPr>
              <a:t>Food Handlers &amp; </a:t>
            </a:r>
            <a:r>
              <a:rPr lang="en-GB" sz="4400" b="0" i="1" dirty="0" smtClean="0">
                <a:solidFill>
                  <a:srgbClr val="993300"/>
                </a:solidFill>
              </a:rPr>
              <a:t>Consumers</a:t>
            </a:r>
            <a:endParaRPr lang="en-US" sz="4400" b="0" i="1" dirty="0">
              <a:solidFill>
                <a:srgbClr val="993300"/>
              </a:solidFill>
            </a:endParaRPr>
          </a:p>
        </p:txBody>
      </p:sp>
      <p:sp>
        <p:nvSpPr>
          <p:cNvPr id="9" name="Rectangular Callout 8"/>
          <p:cNvSpPr/>
          <p:nvPr/>
        </p:nvSpPr>
        <p:spPr>
          <a:xfrm>
            <a:off x="2643174" y="6286520"/>
            <a:ext cx="785818" cy="357190"/>
          </a:xfrm>
          <a:prstGeom prst="wedgeRectCallout">
            <a:avLst>
              <a:gd name="adj1" fmla="val -34983"/>
              <a:gd name="adj2" fmla="val 2331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Action </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500174"/>
            <a:ext cx="8715436" cy="5293757"/>
          </a:xfrm>
          <a:prstGeom prst="rect">
            <a:avLst/>
          </a:prstGeom>
        </p:spPr>
        <p:txBody>
          <a:bodyPr wrap="square">
            <a:spAutoFit/>
          </a:bodyPr>
          <a:lstStyle/>
          <a:p>
            <a:r>
              <a:rPr lang="en-US" sz="3200" dirty="0" smtClean="0">
                <a:latin typeface="Arial" charset="0"/>
              </a:rPr>
              <a:t>      </a:t>
            </a:r>
            <a:r>
              <a:rPr lang="en-US" sz="3200" dirty="0" err="1" smtClean="0">
                <a:latin typeface="Arial" charset="0"/>
              </a:rPr>
              <a:t>Ke</a:t>
            </a:r>
            <a:r>
              <a:rPr lang="en-US" sz="3200" dirty="0" smtClean="0">
                <a:latin typeface="Arial" charset="0"/>
              </a:rPr>
              <a:t> </a:t>
            </a:r>
            <a:r>
              <a:rPr lang="en-US" sz="3200" dirty="0" err="1" smtClean="0">
                <a:latin typeface="Arial" charset="0"/>
              </a:rPr>
              <a:t>ya</a:t>
            </a:r>
            <a:r>
              <a:rPr lang="en-US" sz="3200" dirty="0" smtClean="0">
                <a:latin typeface="Arial" charset="0"/>
              </a:rPr>
              <a:t> </a:t>
            </a:r>
            <a:r>
              <a:rPr lang="en-US" sz="3200" dirty="0" err="1" smtClean="0">
                <a:latin typeface="Arial" charset="0"/>
              </a:rPr>
              <a:t>leboga</a:t>
            </a:r>
            <a:r>
              <a:rPr lang="en-US" sz="3200" dirty="0" smtClean="0">
                <a:latin typeface="Arial" charset="0"/>
              </a:rPr>
              <a:t/>
            </a:r>
            <a:br>
              <a:rPr lang="en-US" sz="3200" dirty="0" smtClean="0">
                <a:latin typeface="Arial" charset="0"/>
              </a:rPr>
            </a:br>
            <a:r>
              <a:rPr lang="en-US" sz="3200" dirty="0" smtClean="0">
                <a:latin typeface="Arial" charset="0"/>
              </a:rPr>
              <a:t>					    </a:t>
            </a:r>
            <a:r>
              <a:rPr lang="en-US" sz="3200" dirty="0" err="1" smtClean="0">
                <a:latin typeface="Arial" charset="0"/>
              </a:rPr>
              <a:t>Ke</a:t>
            </a:r>
            <a:r>
              <a:rPr lang="en-US" sz="3200" dirty="0" smtClean="0">
                <a:latin typeface="Arial" charset="0"/>
              </a:rPr>
              <a:t> a </a:t>
            </a:r>
            <a:r>
              <a:rPr lang="en-US" sz="3200" dirty="0" err="1" smtClean="0">
                <a:latin typeface="Arial" charset="0"/>
              </a:rPr>
              <a:t>leboha</a:t>
            </a:r>
            <a:r>
              <a:rPr lang="en-US" sz="3200" dirty="0" smtClean="0">
                <a:latin typeface="Arial" charset="0"/>
              </a:rPr>
              <a:t/>
            </a:r>
            <a:br>
              <a:rPr lang="en-US" sz="3200" dirty="0" smtClean="0">
                <a:latin typeface="Arial" charset="0"/>
              </a:rPr>
            </a:br>
            <a:r>
              <a:rPr lang="en-US" sz="3200" dirty="0" smtClean="0">
                <a:latin typeface="Arial" charset="0"/>
              </a:rPr>
              <a:t>		</a:t>
            </a:r>
            <a:r>
              <a:rPr lang="en-US" sz="3200" dirty="0" err="1" smtClean="0">
                <a:latin typeface="Arial" charset="0"/>
              </a:rPr>
              <a:t>Ke</a:t>
            </a:r>
            <a:r>
              <a:rPr lang="en-US" sz="3200" dirty="0" smtClean="0">
                <a:latin typeface="Arial" charset="0"/>
              </a:rPr>
              <a:t> a </a:t>
            </a:r>
            <a:r>
              <a:rPr lang="en-US" sz="3200" dirty="0" err="1" smtClean="0">
                <a:latin typeface="Arial" charset="0"/>
              </a:rPr>
              <a:t>leboga</a:t>
            </a:r>
            <a:r>
              <a:rPr lang="en-US" sz="3200" dirty="0" smtClean="0">
                <a:latin typeface="Arial" charset="0"/>
              </a:rPr>
              <a:t/>
            </a:r>
            <a:br>
              <a:rPr lang="en-US" sz="3200" dirty="0" smtClean="0">
                <a:latin typeface="Arial" charset="0"/>
              </a:rPr>
            </a:br>
            <a:r>
              <a:rPr lang="en-US" sz="3200" dirty="0" smtClean="0">
                <a:latin typeface="Arial" charset="0"/>
              </a:rPr>
              <a:t>						</a:t>
            </a:r>
            <a:r>
              <a:rPr lang="en-US" sz="3200" dirty="0" err="1" smtClean="0">
                <a:latin typeface="Arial" charset="0"/>
              </a:rPr>
              <a:t>Ngiyabonga</a:t>
            </a:r>
            <a:r>
              <a:rPr lang="en-US" sz="3200" dirty="0" smtClean="0">
                <a:latin typeface="Arial" charset="0"/>
              </a:rPr>
              <a:t/>
            </a:r>
            <a:br>
              <a:rPr lang="en-US" sz="3200" dirty="0" smtClean="0">
                <a:latin typeface="Arial" charset="0"/>
              </a:rPr>
            </a:br>
            <a:r>
              <a:rPr lang="en-US" sz="3200" dirty="0" smtClean="0">
                <a:latin typeface="Arial" charset="0"/>
              </a:rPr>
              <a:t>	</a:t>
            </a:r>
            <a:r>
              <a:rPr lang="en-US" sz="3200" dirty="0" err="1" smtClean="0">
                <a:latin typeface="Arial" charset="0"/>
              </a:rPr>
              <a:t>Ndiyabulela</a:t>
            </a:r>
            <a:r>
              <a:rPr lang="en-US" sz="3200" dirty="0" smtClean="0">
                <a:latin typeface="Arial" charset="0"/>
              </a:rPr>
              <a:t>   </a:t>
            </a:r>
            <a:br>
              <a:rPr lang="en-US" sz="3200" dirty="0" smtClean="0">
                <a:latin typeface="Arial" charset="0"/>
              </a:rPr>
            </a:br>
            <a:r>
              <a:rPr lang="en-US" sz="3200" dirty="0" smtClean="0">
                <a:latin typeface="Arial" charset="0"/>
              </a:rPr>
              <a:t>				  	    </a:t>
            </a:r>
            <a:r>
              <a:rPr lang="en-US" sz="3200" dirty="0" err="1" smtClean="0">
                <a:latin typeface="Arial" charset="0"/>
              </a:rPr>
              <a:t>Ngiyathokoza</a:t>
            </a:r>
            <a:r>
              <a:rPr lang="en-US" sz="3200" dirty="0" smtClean="0">
                <a:latin typeface="Arial" charset="0"/>
              </a:rPr>
              <a:t/>
            </a:r>
            <a:br>
              <a:rPr lang="en-US" sz="3200" dirty="0" smtClean="0">
                <a:latin typeface="Arial" charset="0"/>
              </a:rPr>
            </a:br>
            <a:r>
              <a:rPr lang="en-US" sz="3200" dirty="0" smtClean="0">
                <a:latin typeface="Arial" charset="0"/>
              </a:rPr>
              <a:t>	</a:t>
            </a:r>
            <a:r>
              <a:rPr lang="en-US" sz="3200" dirty="0" err="1" smtClean="0">
                <a:latin typeface="Arial" charset="0"/>
              </a:rPr>
              <a:t>Ngiyabonga</a:t>
            </a:r>
            <a:r>
              <a:rPr lang="en-US" sz="3200" dirty="0" smtClean="0">
                <a:latin typeface="Arial" charset="0"/>
              </a:rPr>
              <a:t/>
            </a:r>
            <a:br>
              <a:rPr lang="en-US" sz="3200" dirty="0" smtClean="0">
                <a:latin typeface="Arial" charset="0"/>
              </a:rPr>
            </a:br>
            <a:r>
              <a:rPr lang="en-US" sz="3200" dirty="0" smtClean="0">
                <a:latin typeface="Arial" charset="0"/>
              </a:rPr>
              <a:t>					             </a:t>
            </a:r>
            <a:r>
              <a:rPr lang="en-US" sz="3200" dirty="0" err="1" smtClean="0">
                <a:latin typeface="Arial" charset="0"/>
              </a:rPr>
              <a:t>Inkomu</a:t>
            </a:r>
            <a:r>
              <a:rPr lang="en-US" sz="3200" dirty="0" smtClean="0">
                <a:latin typeface="Arial" charset="0"/>
              </a:rPr>
              <a:t/>
            </a:r>
            <a:br>
              <a:rPr lang="en-US" sz="3200" dirty="0" smtClean="0">
                <a:latin typeface="Arial" charset="0"/>
              </a:rPr>
            </a:br>
            <a:r>
              <a:rPr lang="en-US" sz="3200" dirty="0" smtClean="0">
                <a:latin typeface="Arial" charset="0"/>
              </a:rPr>
              <a:t>	</a:t>
            </a:r>
            <a:r>
              <a:rPr lang="en-US" sz="3200" dirty="0" err="1" smtClean="0">
                <a:latin typeface="Arial" charset="0"/>
              </a:rPr>
              <a:t>Ndi</a:t>
            </a:r>
            <a:r>
              <a:rPr lang="en-US" sz="3200" dirty="0" smtClean="0">
                <a:latin typeface="Arial" charset="0"/>
              </a:rPr>
              <a:t> </a:t>
            </a:r>
            <a:r>
              <a:rPr lang="en-US" sz="3200" dirty="0" err="1" smtClean="0">
                <a:latin typeface="Arial" charset="0"/>
              </a:rPr>
              <a:t>khou</a:t>
            </a:r>
            <a:r>
              <a:rPr lang="en-US" sz="3200" dirty="0" smtClean="0">
                <a:latin typeface="Arial" charset="0"/>
              </a:rPr>
              <a:t> </a:t>
            </a:r>
            <a:r>
              <a:rPr lang="en-US" sz="3200" dirty="0" err="1" smtClean="0">
                <a:latin typeface="Arial" charset="0"/>
              </a:rPr>
              <a:t>livhuha</a:t>
            </a:r>
            <a:r>
              <a:rPr lang="en-US" sz="3200" dirty="0" smtClean="0">
                <a:latin typeface="Arial" charset="0"/>
              </a:rPr>
              <a:t/>
            </a:r>
            <a:br>
              <a:rPr lang="en-US" sz="3200" dirty="0" smtClean="0">
                <a:latin typeface="Arial" charset="0"/>
              </a:rPr>
            </a:br>
            <a:r>
              <a:rPr lang="en-US" sz="3200" dirty="0" smtClean="0">
                <a:latin typeface="Arial" charset="0"/>
              </a:rPr>
              <a:t>						</a:t>
            </a:r>
            <a:r>
              <a:rPr lang="en-US" sz="3200" dirty="0" err="1" smtClean="0">
                <a:latin typeface="Arial" charset="0"/>
              </a:rPr>
              <a:t>Dankie</a:t>
            </a:r>
            <a:r>
              <a:rPr lang="en-US" sz="3200" dirty="0" smtClean="0">
                <a:latin typeface="Arial" charset="0"/>
              </a:rPr>
              <a:t/>
            </a:r>
            <a:br>
              <a:rPr lang="en-US" sz="3200" dirty="0" smtClean="0">
                <a:latin typeface="Arial" charset="0"/>
              </a:rPr>
            </a:br>
            <a:r>
              <a:rPr lang="en-US" dirty="0" smtClean="0">
                <a:latin typeface="Arial" charset="0"/>
              </a:rPr>
              <a:t>			</a:t>
            </a:r>
            <a:endParaRPr lang="en-US" dirty="0"/>
          </a:p>
        </p:txBody>
      </p:sp>
      <p:sp>
        <p:nvSpPr>
          <p:cNvPr id="4" name="Rectangle 3"/>
          <p:cNvSpPr/>
          <p:nvPr/>
        </p:nvSpPr>
        <p:spPr>
          <a:xfrm>
            <a:off x="285720" y="0"/>
            <a:ext cx="6786610" cy="1107996"/>
          </a:xfrm>
          <a:prstGeom prst="rect">
            <a:avLst/>
          </a:prstGeom>
        </p:spPr>
        <p:txBody>
          <a:bodyPr wrap="square">
            <a:spAutoFit/>
          </a:bodyPr>
          <a:lstStyle/>
          <a:p>
            <a:r>
              <a:rPr lang="en-US" sz="6600" b="1" dirty="0" smtClean="0">
                <a:solidFill>
                  <a:schemeClr val="bg1"/>
                </a:solidFill>
                <a:effectLst>
                  <a:outerShdw blurRad="38100" dist="38100" dir="2700000" algn="tl">
                    <a:srgbClr val="000000">
                      <a:alpha val="43137"/>
                    </a:srgbClr>
                  </a:outerShdw>
                </a:effectLst>
                <a:latin typeface="Arial" charset="0"/>
              </a:rPr>
              <a:t>Thank You!!!</a:t>
            </a:r>
            <a:endParaRPr lang="en-US" sz="6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subTitle" idx="4294967295"/>
          </p:nvPr>
        </p:nvSpPr>
        <p:spPr>
          <a:xfrm>
            <a:off x="0" y="304800"/>
            <a:ext cx="8534400" cy="5867400"/>
          </a:xfrm>
          <a:prstGeom prst="rect">
            <a:avLst/>
          </a:prstGeom>
        </p:spPr>
        <p:txBody>
          <a:bodyPr/>
          <a:lstStyle/>
          <a:p>
            <a:pPr marL="0" indent="0">
              <a:lnSpc>
                <a:spcPct val="90000"/>
              </a:lnSpc>
              <a:buNone/>
              <a:defRPr/>
            </a:pPr>
            <a:r>
              <a:rPr lang="en-US" b="1" dirty="0" smtClean="0">
                <a:solidFill>
                  <a:schemeClr val="bg1"/>
                </a:solidFill>
              </a:rPr>
              <a:t>WHAT IS FOOD CONTROL (WHO)</a:t>
            </a:r>
            <a:endParaRPr lang="en-US" b="1" dirty="0" smtClean="0">
              <a:solidFill>
                <a:schemeClr val="bg1"/>
              </a:solidFill>
              <a:latin typeface="Arial" charset="0"/>
            </a:endParaRPr>
          </a:p>
          <a:p>
            <a:pPr>
              <a:lnSpc>
                <a:spcPct val="120000"/>
              </a:lnSpc>
              <a:buNone/>
              <a:defRPr/>
            </a:pPr>
            <a:endParaRPr lang="en-US" sz="2800" b="1" dirty="0" smtClean="0"/>
          </a:p>
          <a:p>
            <a:pPr>
              <a:lnSpc>
                <a:spcPct val="120000"/>
              </a:lnSpc>
              <a:buNone/>
              <a:defRPr/>
            </a:pPr>
            <a:endParaRPr lang="en-US" sz="2800" b="1" dirty="0" smtClean="0">
              <a:solidFill>
                <a:schemeClr val="accent1"/>
              </a:solidFill>
              <a:latin typeface="Arial" charset="0"/>
            </a:endParaRPr>
          </a:p>
          <a:p>
            <a:pPr marL="0" indent="0" algn="ctr" eaLnBrk="1" hangingPunct="1">
              <a:lnSpc>
                <a:spcPct val="120000"/>
              </a:lnSpc>
              <a:buFontTx/>
              <a:buNone/>
              <a:defRPr/>
            </a:pPr>
            <a:endParaRPr lang="en-US" sz="2800" b="1" dirty="0" smtClean="0">
              <a:solidFill>
                <a:schemeClr val="accent1"/>
              </a:solidFill>
              <a:latin typeface="Arial" charset="0"/>
            </a:endParaRPr>
          </a:p>
        </p:txBody>
      </p:sp>
      <p:sp>
        <p:nvSpPr>
          <p:cNvPr id="3" name="Rectangle 2"/>
          <p:cNvSpPr txBox="1">
            <a:spLocks noChangeArrowheads="1"/>
          </p:cNvSpPr>
          <p:nvPr/>
        </p:nvSpPr>
        <p:spPr>
          <a:xfrm>
            <a:off x="179512" y="1000108"/>
            <a:ext cx="8784976" cy="4733148"/>
          </a:xfrm>
          <a:prstGeom prst="rect">
            <a:avLst/>
          </a:prstGeom>
          <a:solidFill>
            <a:srgbClr val="FFFCEF"/>
          </a:solidFill>
          <a:ln w="3175">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1" i="1" u="none" strike="noStrike" kern="1200" cap="none" spc="0" normalizeH="0" baseline="0" noProof="0" dirty="0" smtClean="0">
                <a:ln>
                  <a:noFill/>
                </a:ln>
                <a:solidFill>
                  <a:schemeClr val="hlink"/>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p>
          <a:p>
            <a:pPr marL="342900" marR="0" lvl="0" indent="-342900" algn="l" defTabSz="914400" rtl="0" eaLnBrk="1" fontAlgn="auto" latinLnBrk="0" hangingPunct="1">
              <a:lnSpc>
                <a:spcPct val="120000"/>
              </a:lnSpc>
              <a:spcBef>
                <a:spcPct val="20000"/>
              </a:spcBef>
              <a:spcAft>
                <a:spcPts val="0"/>
              </a:spcAft>
              <a:buClrTx/>
              <a:buSzTx/>
              <a:buFont typeface="Wingdings" pitchFamily="2" charset="2"/>
              <a:buNone/>
              <a:tabLst/>
              <a:defRPr/>
            </a:pP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“A mandatory </a:t>
            </a:r>
            <a:r>
              <a:rPr kumimoji="0" lang="en-US" sz="2400" b="1" i="1" u="sng"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regulatory</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activity of </a:t>
            </a:r>
            <a:r>
              <a:rPr kumimoji="0" lang="en-US" sz="2400" b="1" i="1" u="sng"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enforcement</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by national or local authorities to provide </a:t>
            </a:r>
            <a:r>
              <a:rPr kumimoji="0" lang="en-US" sz="2400" b="1" i="1" u="sng"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Consumer Protection</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and ensure that </a:t>
            </a:r>
            <a:r>
              <a:rPr kumimoji="0" lang="en-US" sz="2400" b="1" i="1" u="sng"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all</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foods during </a:t>
            </a:r>
            <a:r>
              <a:rPr kumimoji="0" lang="en-US" sz="2400" b="1" i="1" u="sng"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production</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a:t>
            </a:r>
            <a:r>
              <a:rPr kumimoji="0" lang="en-US" sz="2400" b="1" i="1" u="sng"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handling</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a:t>
            </a:r>
            <a:r>
              <a:rPr kumimoji="0" lang="en-US" sz="2400" b="1" i="1" u="sng"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storage</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a:t>
            </a:r>
            <a:r>
              <a:rPr kumimoji="0" lang="en-US" sz="2400" b="1" i="1" u="sng"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processing</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and </a:t>
            </a:r>
            <a:r>
              <a:rPr kumimoji="0" lang="en-US" sz="2400" b="1" i="1" u="sng"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distribution</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are </a:t>
            </a:r>
            <a:r>
              <a:rPr kumimoji="0" lang="en-US" sz="2400" b="1" i="1" u="sng" strike="noStrike" kern="1200" cap="none" spc="0" normalizeH="0" baseline="0" noProof="0" dirty="0" smtClean="0">
                <a:ln>
                  <a:noFill/>
                </a:ln>
                <a:solidFill>
                  <a:srgbClr val="008000"/>
                </a:solidFill>
                <a:effectLst/>
                <a:uLnTx/>
                <a:uFillTx/>
                <a:latin typeface="Arial" panose="020B0604020202020204" pitchFamily="34" charset="0"/>
                <a:cs typeface="Arial" panose="020B0604020202020204" pitchFamily="34" charset="0"/>
              </a:rPr>
              <a:t>Safe</a:t>
            </a:r>
            <a:r>
              <a:rPr kumimoji="0" lang="en-US" sz="2400" b="1" i="1" u="none" strike="noStrike" kern="1200" cap="none" spc="0" normalizeH="0" baseline="0" noProof="0" dirty="0" smtClean="0">
                <a:ln>
                  <a:noFill/>
                </a:ln>
                <a:solidFill>
                  <a:srgbClr val="008000"/>
                </a:solidFill>
                <a:effectLst/>
                <a:uLnTx/>
                <a:uFillTx/>
                <a:latin typeface="Arial" panose="020B0604020202020204" pitchFamily="34" charset="0"/>
                <a:cs typeface="Arial" panose="020B0604020202020204" pitchFamily="34" charset="0"/>
              </a:rPr>
              <a:t>, </a:t>
            </a:r>
            <a:r>
              <a:rPr kumimoji="0" lang="en-US" sz="2400" b="1" i="1" u="sng" strike="noStrike" kern="1200" cap="none" spc="0" normalizeH="0" baseline="0" noProof="0" dirty="0" smtClean="0">
                <a:ln>
                  <a:noFill/>
                </a:ln>
                <a:solidFill>
                  <a:srgbClr val="008000"/>
                </a:solidFill>
                <a:effectLst/>
                <a:uLnTx/>
                <a:uFillTx/>
                <a:latin typeface="Arial" panose="020B0604020202020204" pitchFamily="34" charset="0"/>
                <a:cs typeface="Arial" panose="020B0604020202020204" pitchFamily="34" charset="0"/>
              </a:rPr>
              <a:t>Wholesome</a:t>
            </a:r>
            <a:r>
              <a:rPr kumimoji="0" lang="en-US" sz="2400" b="1" i="1" u="none" strike="noStrike" kern="1200" cap="none" spc="0" normalizeH="0" baseline="0" noProof="0" dirty="0" smtClean="0">
                <a:ln>
                  <a:noFill/>
                </a:ln>
                <a:solidFill>
                  <a:srgbClr val="008000"/>
                </a:solidFill>
                <a:effectLst/>
                <a:uLnTx/>
                <a:uFillTx/>
                <a:latin typeface="Arial" panose="020B0604020202020204" pitchFamily="34" charset="0"/>
                <a:cs typeface="Arial" panose="020B0604020202020204" pitchFamily="34" charset="0"/>
              </a:rPr>
              <a:t> </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and </a:t>
            </a:r>
            <a:r>
              <a:rPr kumimoji="0" lang="en-US" sz="2400" b="1" i="1" u="sng" strike="noStrike" kern="1200" cap="none" spc="0" normalizeH="0" baseline="0" noProof="0" dirty="0" smtClean="0">
                <a:ln>
                  <a:noFill/>
                </a:ln>
                <a:solidFill>
                  <a:srgbClr val="008000"/>
                </a:solidFill>
                <a:effectLst/>
                <a:uLnTx/>
                <a:uFillTx/>
                <a:latin typeface="Arial" panose="020B0604020202020204" pitchFamily="34" charset="0"/>
                <a:cs typeface="Arial" panose="020B0604020202020204" pitchFamily="34" charset="0"/>
              </a:rPr>
              <a:t>Fit for Human Consumption</a:t>
            </a:r>
            <a:r>
              <a:rPr kumimoji="0" lang="en-US" sz="2400" b="1" i="1" u="none" strike="noStrike" kern="1200" cap="none" spc="0" normalizeH="0" baseline="0" noProof="0" dirty="0" smtClean="0">
                <a:ln>
                  <a:noFill/>
                </a:ln>
                <a:solidFill>
                  <a:srgbClr val="008000"/>
                </a:solidFill>
                <a:effectLst/>
                <a:uLnTx/>
                <a:uFillTx/>
                <a:latin typeface="Arial" panose="020B0604020202020204" pitchFamily="34" charset="0"/>
                <a:cs typeface="Arial" panose="020B0604020202020204" pitchFamily="34" charset="0"/>
              </a:rPr>
              <a:t>; </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conform to </a:t>
            </a:r>
            <a:r>
              <a:rPr kumimoji="0" lang="en-US" sz="2400" b="1" i="1" u="sng"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Quality</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and </a:t>
            </a:r>
            <a:r>
              <a:rPr kumimoji="0" lang="en-US" sz="2400" b="1" i="1" u="sng"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Safety</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requirements; and are </a:t>
            </a:r>
            <a:r>
              <a:rPr kumimoji="0" lang="en-US" sz="2400" b="1" i="1" u="sng" strike="noStrike" kern="1200" cap="none" spc="0" normalizeH="0" baseline="0" noProof="0" dirty="0" smtClean="0">
                <a:ln>
                  <a:noFill/>
                </a:ln>
                <a:effectLst/>
                <a:uLnTx/>
                <a:uFillTx/>
                <a:latin typeface="Arial" panose="020B0604020202020204" pitchFamily="34" charset="0"/>
                <a:cs typeface="Arial" panose="020B0604020202020204" pitchFamily="34" charset="0"/>
              </a:rPr>
              <a:t>honestly</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and </a:t>
            </a:r>
            <a:r>
              <a:rPr kumimoji="0" lang="en-US" sz="2400" b="1" i="1" u="sng" strike="noStrike" kern="1200" cap="none" spc="0" normalizeH="0" baseline="0" noProof="0" dirty="0" smtClean="0">
                <a:ln>
                  <a:noFill/>
                </a:ln>
                <a:effectLst/>
                <a:uLnTx/>
                <a:uFillTx/>
                <a:latin typeface="Arial" panose="020B0604020202020204" pitchFamily="34" charset="0"/>
                <a:cs typeface="Arial" panose="020B0604020202020204" pitchFamily="34" charset="0"/>
              </a:rPr>
              <a:t>accurately</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a:t>
            </a:r>
            <a:r>
              <a:rPr kumimoji="0" lang="en-US" sz="2400" b="1" i="1" u="sng" strike="noStrike" kern="1200" cap="none" spc="0" normalizeH="0" baseline="0" noProof="0" dirty="0" err="1" smtClean="0">
                <a:ln>
                  <a:noFill/>
                </a:ln>
                <a:solidFill>
                  <a:srgbClr val="FF0000"/>
                </a:solidFill>
                <a:effectLst/>
                <a:uLnTx/>
                <a:uFillTx/>
                <a:latin typeface="Arial" panose="020B0604020202020204" pitchFamily="34" charset="0"/>
                <a:cs typeface="Arial" panose="020B0604020202020204" pitchFamily="34" charset="0"/>
              </a:rPr>
              <a:t>Labelled</a:t>
            </a:r>
            <a:r>
              <a:rPr kumimoji="0" lang="en-US" sz="2400" b="1" i="1"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as prescribed by law”</a:t>
            </a:r>
          </a:p>
        </p:txBody>
      </p:sp>
    </p:spTree>
    <p:extLst>
      <p:ext uri="{BB962C8B-B14F-4D97-AF65-F5344CB8AC3E}">
        <p14:creationId xmlns:p14="http://schemas.microsoft.com/office/powerpoint/2010/main" val="2343152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785938" y="0"/>
            <a:ext cx="7358062" cy="1000125"/>
          </a:xfrm>
          <a:prstGeom prst="rect">
            <a:avLst/>
          </a:prstGeom>
          <a:solidFill>
            <a:srgbClr val="33CCCC"/>
          </a:solidFill>
          <a:ln w="9525">
            <a:solidFill>
              <a:schemeClr val="tx1"/>
            </a:solidFill>
            <a:miter lim="800000"/>
            <a:headEnd/>
            <a:tailEnd/>
          </a:ln>
        </p:spPr>
        <p:txBody>
          <a:bodyPr wrap="none" lIns="80133" tIns="40067" rIns="80133" bIns="40067" anchor="ctr"/>
          <a:lstStyle/>
          <a:p>
            <a:pPr algn="ctr" defTabSz="801688" rtl="1" eaLnBrk="1" hangingPunct="1"/>
            <a:r>
              <a:rPr lang="en-GB" sz="3200" b="1">
                <a:latin typeface="Arial" pitchFamily="34" charset="0"/>
                <a:cs typeface="Arial" pitchFamily="34" charset="0"/>
              </a:rPr>
              <a:t>South African Food Control System</a:t>
            </a:r>
            <a:r>
              <a:rPr lang="en-GB" b="1">
                <a:latin typeface="Arial" pitchFamily="34" charset="0"/>
                <a:cs typeface="Arial" pitchFamily="34" charset="0"/>
              </a:rPr>
              <a:t> </a:t>
            </a:r>
            <a:endParaRPr lang="en-US" b="1">
              <a:latin typeface="Arial" pitchFamily="34" charset="0"/>
              <a:cs typeface="Arial" pitchFamily="34" charset="0"/>
            </a:endParaRPr>
          </a:p>
          <a:p>
            <a:pPr algn="ctr" defTabSz="801688" eaLnBrk="1" hangingPunct="1"/>
            <a:endParaRPr lang="en-US" sz="1600">
              <a:solidFill>
                <a:srgbClr val="000066"/>
              </a:solidFill>
              <a:latin typeface="Arial" pitchFamily="34" charset="0"/>
              <a:cs typeface="Arial" pitchFamily="34" charset="0"/>
            </a:endParaRPr>
          </a:p>
        </p:txBody>
      </p:sp>
      <p:sp>
        <p:nvSpPr>
          <p:cNvPr id="9219" name="Rectangle 3"/>
          <p:cNvSpPr>
            <a:spLocks noChangeArrowheads="1"/>
          </p:cNvSpPr>
          <p:nvPr/>
        </p:nvSpPr>
        <p:spPr bwMode="auto">
          <a:xfrm>
            <a:off x="0" y="1357313"/>
            <a:ext cx="2268538" cy="4857750"/>
          </a:xfrm>
          <a:prstGeom prst="rect">
            <a:avLst/>
          </a:prstGeom>
          <a:solidFill>
            <a:srgbClr val="CCFFCC"/>
          </a:solidFill>
          <a:ln w="38100">
            <a:solidFill>
              <a:schemeClr val="tx1"/>
            </a:solidFill>
            <a:miter lim="800000"/>
            <a:headEnd/>
            <a:tailEnd/>
          </a:ln>
        </p:spPr>
        <p:txBody>
          <a:bodyPr lIns="80133" tIns="40067" rIns="80133" bIns="40067" anchor="ctr"/>
          <a:lstStyle/>
          <a:p>
            <a:pPr algn="ctr" defTabSz="801688" eaLnBrk="1" hangingPunct="1"/>
            <a:r>
              <a:rPr lang="en-GB" sz="2400" b="1" u="sng" smtClean="0">
                <a:solidFill>
                  <a:srgbClr val="008000"/>
                </a:solidFill>
                <a:latin typeface="Arial" pitchFamily="34" charset="0"/>
                <a:cs typeface="Arial" pitchFamily="34" charset="0"/>
              </a:rPr>
              <a:t>DALRRD</a:t>
            </a:r>
            <a:endParaRPr lang="en-GB" dirty="0">
              <a:solidFill>
                <a:srgbClr val="008000"/>
              </a:solidFill>
              <a:latin typeface="Arial" pitchFamily="34" charset="0"/>
              <a:cs typeface="Arial" pitchFamily="34" charset="0"/>
            </a:endParaRPr>
          </a:p>
          <a:p>
            <a:pPr algn="ctr" defTabSz="801688" eaLnBrk="1" hangingPunct="1"/>
            <a:r>
              <a:rPr lang="en-GB" sz="2000" b="1" dirty="0" err="1">
                <a:solidFill>
                  <a:srgbClr val="000066"/>
                </a:solidFill>
                <a:latin typeface="Arial" pitchFamily="34" charset="0"/>
                <a:cs typeface="Arial" pitchFamily="34" charset="0"/>
              </a:rPr>
              <a:t>QA</a:t>
            </a:r>
            <a:r>
              <a:rPr lang="en-GB" sz="2000" b="1" dirty="0">
                <a:solidFill>
                  <a:srgbClr val="000066"/>
                </a:solidFill>
                <a:latin typeface="Arial" pitchFamily="34" charset="0"/>
                <a:cs typeface="Arial" pitchFamily="34" charset="0"/>
              </a:rPr>
              <a:t> &amp; Export of Regulated agricultural products</a:t>
            </a:r>
          </a:p>
          <a:p>
            <a:pPr algn="ctr" defTabSz="801688" eaLnBrk="1" hangingPunct="1"/>
            <a:endParaRPr lang="en-GB" sz="2000" b="1" dirty="0">
              <a:solidFill>
                <a:srgbClr val="000066"/>
              </a:solidFill>
              <a:latin typeface="Arial" pitchFamily="34" charset="0"/>
              <a:cs typeface="Arial" pitchFamily="34" charset="0"/>
            </a:endParaRPr>
          </a:p>
          <a:p>
            <a:pPr algn="ctr" defTabSz="801688" eaLnBrk="1" hangingPunct="1"/>
            <a:r>
              <a:rPr lang="en-GB" sz="2000" b="1" dirty="0">
                <a:solidFill>
                  <a:srgbClr val="000066"/>
                </a:solidFill>
                <a:latin typeface="Arial" pitchFamily="34" charset="0"/>
                <a:cs typeface="Arial" pitchFamily="34" charset="0"/>
              </a:rPr>
              <a:t>Registration of pesticides &amp; stock remedies</a:t>
            </a:r>
          </a:p>
          <a:p>
            <a:pPr algn="ctr" defTabSz="801688" eaLnBrk="1" hangingPunct="1"/>
            <a:endParaRPr lang="en-GB" sz="2000" b="1" dirty="0">
              <a:solidFill>
                <a:srgbClr val="000066"/>
              </a:solidFill>
              <a:latin typeface="Arial" pitchFamily="34" charset="0"/>
              <a:cs typeface="Arial" pitchFamily="34" charset="0"/>
            </a:endParaRPr>
          </a:p>
          <a:p>
            <a:pPr algn="ctr" defTabSz="801688" eaLnBrk="1" hangingPunct="1"/>
            <a:r>
              <a:rPr lang="en-GB" sz="2000" b="1" dirty="0">
                <a:solidFill>
                  <a:srgbClr val="000066"/>
                </a:solidFill>
                <a:latin typeface="Arial" pitchFamily="34" charset="0"/>
                <a:cs typeface="Arial" pitchFamily="34" charset="0"/>
              </a:rPr>
              <a:t>Meat Hygiene,  Import &amp; Export  of fresh meat etc</a:t>
            </a:r>
          </a:p>
          <a:p>
            <a:pPr algn="ctr" defTabSz="801688" eaLnBrk="1" hangingPunct="1"/>
            <a:endParaRPr lang="en-GB" sz="2000" b="1" dirty="0">
              <a:solidFill>
                <a:srgbClr val="000066"/>
              </a:solidFill>
              <a:latin typeface="Arial" pitchFamily="34" charset="0"/>
              <a:cs typeface="Arial" pitchFamily="34" charset="0"/>
            </a:endParaRPr>
          </a:p>
          <a:p>
            <a:pPr algn="ctr" defTabSz="801688" eaLnBrk="1" hangingPunct="1"/>
            <a:r>
              <a:rPr lang="en-GB" sz="2000" b="1" dirty="0" err="1">
                <a:solidFill>
                  <a:srgbClr val="FF0000"/>
                </a:solidFill>
                <a:latin typeface="Arial" pitchFamily="34" charset="0"/>
                <a:cs typeface="Arial" pitchFamily="34" charset="0"/>
              </a:rPr>
              <a:t>SPS</a:t>
            </a:r>
            <a:r>
              <a:rPr lang="en-GB" sz="2000" b="1" dirty="0">
                <a:solidFill>
                  <a:srgbClr val="000066"/>
                </a:solidFill>
                <a:latin typeface="Arial" pitchFamily="34" charset="0"/>
                <a:cs typeface="Arial" pitchFamily="34" charset="0"/>
              </a:rPr>
              <a:t> Enquiry Point</a:t>
            </a:r>
            <a:endParaRPr lang="en-US" sz="2000" b="1" dirty="0">
              <a:solidFill>
                <a:srgbClr val="000066"/>
              </a:solidFill>
              <a:latin typeface="Arial" pitchFamily="34" charset="0"/>
              <a:cs typeface="Arial" pitchFamily="34" charset="0"/>
            </a:endParaRPr>
          </a:p>
        </p:txBody>
      </p:sp>
      <p:sp>
        <p:nvSpPr>
          <p:cNvPr id="9220" name="Line 4"/>
          <p:cNvSpPr>
            <a:spLocks noChangeShapeType="1"/>
          </p:cNvSpPr>
          <p:nvPr/>
        </p:nvSpPr>
        <p:spPr bwMode="auto">
          <a:xfrm flipH="1">
            <a:off x="1285875" y="928688"/>
            <a:ext cx="506413" cy="428625"/>
          </a:xfrm>
          <a:prstGeom prst="line">
            <a:avLst/>
          </a:prstGeom>
          <a:noFill/>
          <a:ln w="38100">
            <a:solidFill>
              <a:schemeClr val="accent1"/>
            </a:solidFill>
            <a:round/>
            <a:headEnd type="triangle" w="med" len="med"/>
            <a:tailEnd type="triangle" w="med" len="med"/>
          </a:ln>
        </p:spPr>
        <p:txBody>
          <a:bodyPr/>
          <a:lstStyle/>
          <a:p>
            <a:endParaRPr lang="en-US"/>
          </a:p>
        </p:txBody>
      </p:sp>
      <p:sp>
        <p:nvSpPr>
          <p:cNvPr id="9221" name="Rectangle 5"/>
          <p:cNvSpPr>
            <a:spLocks noChangeArrowheads="1"/>
          </p:cNvSpPr>
          <p:nvPr/>
        </p:nvSpPr>
        <p:spPr bwMode="auto">
          <a:xfrm>
            <a:off x="6715125" y="1357313"/>
            <a:ext cx="2428875" cy="4857750"/>
          </a:xfrm>
          <a:prstGeom prst="rect">
            <a:avLst/>
          </a:prstGeom>
          <a:solidFill>
            <a:srgbClr val="99CCFF"/>
          </a:solidFill>
          <a:ln w="38100">
            <a:solidFill>
              <a:schemeClr val="tx1"/>
            </a:solidFill>
            <a:miter lim="800000"/>
            <a:headEnd/>
            <a:tailEnd/>
          </a:ln>
        </p:spPr>
        <p:txBody>
          <a:bodyPr lIns="80133" tIns="40067" rIns="80133" bIns="40067" anchor="ctr"/>
          <a:lstStyle/>
          <a:p>
            <a:pPr algn="ctr" defTabSz="801688" eaLnBrk="1" hangingPunct="1">
              <a:defRPr/>
            </a:pPr>
            <a:endParaRPr lang="en-US" sz="2400" b="1" u="sng" dirty="0">
              <a:solidFill>
                <a:srgbClr val="000066"/>
              </a:solidFill>
              <a:latin typeface="Arial" pitchFamily="34" charset="0"/>
              <a:cs typeface="Arial" pitchFamily="34" charset="0"/>
            </a:endParaRPr>
          </a:p>
          <a:p>
            <a:pPr algn="ctr" defTabSz="801688" eaLnBrk="1" hangingPunct="1">
              <a:defRPr/>
            </a:pPr>
            <a:r>
              <a:rPr lang="en-US" sz="2400" b="1" u="sng" dirty="0" err="1" smtClean="0">
                <a:solidFill>
                  <a:srgbClr val="000066"/>
                </a:solidFill>
                <a:latin typeface="Arial" pitchFamily="34" charset="0"/>
                <a:cs typeface="Arial" pitchFamily="34" charset="0"/>
              </a:rPr>
              <a:t>dti</a:t>
            </a:r>
            <a:endParaRPr lang="en-US" sz="2400" b="1" u="sng" dirty="0">
              <a:solidFill>
                <a:srgbClr val="000066"/>
              </a:solidFill>
              <a:latin typeface="Arial" pitchFamily="34" charset="0"/>
              <a:cs typeface="Arial" pitchFamily="34" charset="0"/>
            </a:endParaRPr>
          </a:p>
          <a:p>
            <a:pPr algn="ctr" defTabSz="801688" eaLnBrk="1" hangingPunct="1">
              <a:defRPr/>
            </a:pPr>
            <a:r>
              <a:rPr lang="en-US" sz="2000" b="1" u="sng" spc="-150" dirty="0" err="1">
                <a:solidFill>
                  <a:srgbClr val="7030A0"/>
                </a:solidFill>
                <a:latin typeface="Arial" pitchFamily="34" charset="0"/>
                <a:cs typeface="Arial" pitchFamily="34" charset="0"/>
              </a:rPr>
              <a:t>NRCS</a:t>
            </a:r>
            <a:endParaRPr lang="en-US" sz="2000" spc="-150" dirty="0">
              <a:solidFill>
                <a:srgbClr val="7030A0"/>
              </a:solidFill>
              <a:latin typeface="Arial" pitchFamily="34" charset="0"/>
              <a:cs typeface="Arial" pitchFamily="34" charset="0"/>
            </a:endParaRPr>
          </a:p>
          <a:p>
            <a:pPr algn="ctr" defTabSz="801688" eaLnBrk="1" hangingPunct="1">
              <a:defRPr/>
            </a:pPr>
            <a:r>
              <a:rPr lang="en-US" b="1" dirty="0">
                <a:latin typeface="Arial" pitchFamily="34" charset="0"/>
                <a:cs typeface="Arial" pitchFamily="34" charset="0"/>
              </a:rPr>
              <a:t>Canned and</a:t>
            </a:r>
          </a:p>
          <a:p>
            <a:pPr algn="ctr" defTabSz="801688" eaLnBrk="1" hangingPunct="1">
              <a:defRPr/>
            </a:pPr>
            <a:r>
              <a:rPr lang="en-US" b="1" dirty="0">
                <a:latin typeface="Arial" pitchFamily="34" charset="0"/>
                <a:cs typeface="Arial" pitchFamily="34" charset="0"/>
              </a:rPr>
              <a:t> frozen fish/products</a:t>
            </a:r>
          </a:p>
          <a:p>
            <a:pPr algn="ctr" defTabSz="801688" eaLnBrk="1" hangingPunct="1">
              <a:defRPr/>
            </a:pPr>
            <a:r>
              <a:rPr lang="en-US" b="1" dirty="0">
                <a:latin typeface="Arial" pitchFamily="34" charset="0"/>
                <a:cs typeface="Arial" pitchFamily="34" charset="0"/>
              </a:rPr>
              <a:t>Fresh seafood</a:t>
            </a:r>
          </a:p>
          <a:p>
            <a:pPr algn="ctr" defTabSz="801688" eaLnBrk="1" hangingPunct="1">
              <a:defRPr/>
            </a:pPr>
            <a:r>
              <a:rPr lang="en-US" b="1" dirty="0">
                <a:latin typeface="Arial" pitchFamily="34" charset="0"/>
                <a:cs typeface="Arial" pitchFamily="34" charset="0"/>
              </a:rPr>
              <a:t>Canned meat products (&gt;10%)</a:t>
            </a:r>
          </a:p>
          <a:p>
            <a:pPr algn="ctr" defTabSz="801688" eaLnBrk="1" hangingPunct="1">
              <a:defRPr/>
            </a:pPr>
            <a:r>
              <a:rPr lang="en-US" b="1" dirty="0">
                <a:latin typeface="Arial" pitchFamily="34" charset="0"/>
                <a:cs typeface="Arial" pitchFamily="34" charset="0"/>
              </a:rPr>
              <a:t>Imports &amp; Certification of exports</a:t>
            </a:r>
          </a:p>
          <a:p>
            <a:pPr algn="ctr" defTabSz="801688" eaLnBrk="1" hangingPunct="1">
              <a:defRPr/>
            </a:pPr>
            <a:r>
              <a:rPr lang="en-US" b="1" u="sng" dirty="0" err="1">
                <a:solidFill>
                  <a:srgbClr val="7030A0"/>
                </a:solidFill>
                <a:latin typeface="Arial" pitchFamily="34" charset="0"/>
                <a:cs typeface="Arial" pitchFamily="34" charset="0"/>
              </a:rPr>
              <a:t>SABS</a:t>
            </a:r>
            <a:endParaRPr lang="en-US" b="1" u="sng" dirty="0">
              <a:solidFill>
                <a:srgbClr val="7030A0"/>
              </a:solidFill>
              <a:latin typeface="Arial" pitchFamily="34" charset="0"/>
              <a:cs typeface="Arial" pitchFamily="34" charset="0"/>
            </a:endParaRPr>
          </a:p>
          <a:p>
            <a:pPr algn="ctr" defTabSz="801688" eaLnBrk="1" hangingPunct="1">
              <a:defRPr/>
            </a:pPr>
            <a:r>
              <a:rPr lang="en-US" b="1" dirty="0" err="1">
                <a:solidFill>
                  <a:srgbClr val="FF0000"/>
                </a:solidFill>
                <a:latin typeface="Arial" pitchFamily="34" charset="0"/>
                <a:cs typeface="Arial" pitchFamily="34" charset="0"/>
              </a:rPr>
              <a:t>TBT</a:t>
            </a:r>
            <a:r>
              <a:rPr lang="en-US" b="1" dirty="0">
                <a:solidFill>
                  <a:srgbClr val="FF0000"/>
                </a:solidFill>
                <a:latin typeface="Arial" pitchFamily="34" charset="0"/>
                <a:cs typeface="Arial" pitchFamily="34" charset="0"/>
              </a:rPr>
              <a:t> Enquiry Point</a:t>
            </a:r>
          </a:p>
          <a:p>
            <a:pPr algn="ctr" defTabSz="801688" eaLnBrk="1" hangingPunct="1">
              <a:defRPr/>
            </a:pPr>
            <a:r>
              <a:rPr lang="en-US" b="1" dirty="0">
                <a:latin typeface="Arial" pitchFamily="34" charset="0"/>
                <a:cs typeface="Arial" pitchFamily="34" charset="0"/>
              </a:rPr>
              <a:t>VOLUNTARY Standards</a:t>
            </a:r>
          </a:p>
          <a:p>
            <a:pPr algn="ctr" defTabSz="801688" eaLnBrk="1" hangingPunct="1">
              <a:defRPr/>
            </a:pPr>
            <a:r>
              <a:rPr lang="en-US" b="1" u="sng" dirty="0" err="1">
                <a:solidFill>
                  <a:srgbClr val="7030A0"/>
                </a:solidFill>
                <a:latin typeface="Arial" pitchFamily="34" charset="0"/>
                <a:cs typeface="Arial" pitchFamily="34" charset="0"/>
              </a:rPr>
              <a:t>SANAS</a:t>
            </a:r>
            <a:endParaRPr lang="en-US" b="1" u="sng" dirty="0">
              <a:solidFill>
                <a:srgbClr val="7030A0"/>
              </a:solidFill>
              <a:latin typeface="Arial" pitchFamily="34" charset="0"/>
              <a:cs typeface="Arial" pitchFamily="34" charset="0"/>
            </a:endParaRPr>
          </a:p>
          <a:p>
            <a:pPr algn="ctr" defTabSz="801688" eaLnBrk="1" hangingPunct="1">
              <a:defRPr/>
            </a:pPr>
            <a:r>
              <a:rPr lang="en-US" b="1" u="sng" dirty="0" err="1">
                <a:solidFill>
                  <a:srgbClr val="7030A0"/>
                </a:solidFill>
                <a:latin typeface="Arial" pitchFamily="34" charset="0"/>
                <a:cs typeface="Arial" pitchFamily="34" charset="0"/>
              </a:rPr>
              <a:t>NCC</a:t>
            </a:r>
            <a:endParaRPr lang="en-US" b="1" u="sng" dirty="0">
              <a:solidFill>
                <a:srgbClr val="7030A0"/>
              </a:solidFill>
              <a:latin typeface="Arial" pitchFamily="34" charset="0"/>
              <a:cs typeface="Arial" pitchFamily="34" charset="0"/>
            </a:endParaRPr>
          </a:p>
          <a:p>
            <a:pPr algn="ctr" defTabSz="801688" eaLnBrk="1" hangingPunct="1">
              <a:defRPr/>
            </a:pPr>
            <a:endParaRPr lang="en-US" sz="1200" dirty="0">
              <a:latin typeface="Arial" pitchFamily="34" charset="0"/>
              <a:cs typeface="Arial" pitchFamily="34" charset="0"/>
            </a:endParaRPr>
          </a:p>
          <a:p>
            <a:pPr algn="ctr" defTabSz="801688" eaLnBrk="1" hangingPunct="1">
              <a:defRPr/>
            </a:pPr>
            <a:endParaRPr lang="en-US" sz="1200" dirty="0">
              <a:latin typeface="Arial" pitchFamily="34" charset="0"/>
              <a:cs typeface="Arial" pitchFamily="34" charset="0"/>
            </a:endParaRPr>
          </a:p>
        </p:txBody>
      </p:sp>
      <p:sp>
        <p:nvSpPr>
          <p:cNvPr id="9222" name="Line 6"/>
          <p:cNvSpPr>
            <a:spLocks noChangeShapeType="1"/>
          </p:cNvSpPr>
          <p:nvPr/>
        </p:nvSpPr>
        <p:spPr bwMode="auto">
          <a:xfrm flipH="1">
            <a:off x="4572000" y="1000125"/>
            <a:ext cx="46038" cy="388938"/>
          </a:xfrm>
          <a:prstGeom prst="line">
            <a:avLst/>
          </a:prstGeom>
          <a:noFill/>
          <a:ln w="38100">
            <a:solidFill>
              <a:schemeClr val="accent1"/>
            </a:solidFill>
            <a:round/>
            <a:headEnd type="triangle" w="med" len="med"/>
            <a:tailEnd type="triangle" w="med" len="med"/>
          </a:ln>
        </p:spPr>
        <p:txBody>
          <a:bodyPr/>
          <a:lstStyle/>
          <a:p>
            <a:endParaRPr lang="en-US"/>
          </a:p>
        </p:txBody>
      </p:sp>
      <p:sp>
        <p:nvSpPr>
          <p:cNvPr id="9223" name="Line 7"/>
          <p:cNvSpPr>
            <a:spLocks noChangeShapeType="1"/>
          </p:cNvSpPr>
          <p:nvPr/>
        </p:nvSpPr>
        <p:spPr bwMode="auto">
          <a:xfrm flipV="1">
            <a:off x="5929313" y="1928813"/>
            <a:ext cx="719137" cy="0"/>
          </a:xfrm>
          <a:prstGeom prst="line">
            <a:avLst/>
          </a:prstGeom>
          <a:noFill/>
          <a:ln w="38100">
            <a:solidFill>
              <a:schemeClr val="accent1"/>
            </a:solidFill>
            <a:round/>
            <a:headEnd type="triangle" w="med" len="med"/>
            <a:tailEnd type="triangle" w="med" len="med"/>
          </a:ln>
        </p:spPr>
        <p:txBody>
          <a:bodyPr/>
          <a:lstStyle/>
          <a:p>
            <a:endParaRPr lang="en-US"/>
          </a:p>
        </p:txBody>
      </p:sp>
      <p:sp>
        <p:nvSpPr>
          <p:cNvPr id="9224" name="Rectangle 8"/>
          <p:cNvSpPr>
            <a:spLocks noChangeArrowheads="1"/>
          </p:cNvSpPr>
          <p:nvPr/>
        </p:nvSpPr>
        <p:spPr bwMode="auto">
          <a:xfrm>
            <a:off x="3143250" y="1428750"/>
            <a:ext cx="2771775" cy="4786313"/>
          </a:xfrm>
          <a:prstGeom prst="rect">
            <a:avLst/>
          </a:prstGeom>
          <a:solidFill>
            <a:srgbClr val="9999FF"/>
          </a:solidFill>
          <a:ln w="28575">
            <a:solidFill>
              <a:schemeClr val="tx1"/>
            </a:solidFill>
            <a:miter lim="800000"/>
            <a:headEnd/>
            <a:tailEnd/>
          </a:ln>
        </p:spPr>
        <p:txBody>
          <a:bodyPr lIns="80133" tIns="40067" rIns="80133" bIns="40067" anchor="ctr"/>
          <a:lstStyle/>
          <a:p>
            <a:pPr algn="ctr" defTabSz="801688" eaLnBrk="1" hangingPunct="1"/>
            <a:endParaRPr lang="en-GB" sz="2400" b="1" u="sng" dirty="0">
              <a:solidFill>
                <a:srgbClr val="000066"/>
              </a:solidFill>
              <a:latin typeface="Arial" pitchFamily="34" charset="0"/>
              <a:cs typeface="Arial" pitchFamily="34" charset="0"/>
            </a:endParaRPr>
          </a:p>
          <a:p>
            <a:pPr algn="ctr" defTabSz="801688" eaLnBrk="1" hangingPunct="1"/>
            <a:r>
              <a:rPr lang="en-GB" sz="2400" b="1" u="sng" dirty="0" err="1">
                <a:solidFill>
                  <a:srgbClr val="0000CC"/>
                </a:solidFill>
                <a:latin typeface="Arial" pitchFamily="34" charset="0"/>
                <a:cs typeface="Arial" pitchFamily="34" charset="0"/>
              </a:rPr>
              <a:t>DoH</a:t>
            </a:r>
            <a:endParaRPr lang="en-GB" dirty="0">
              <a:solidFill>
                <a:srgbClr val="0000CC"/>
              </a:solidFill>
              <a:latin typeface="Arial" pitchFamily="34" charset="0"/>
              <a:cs typeface="Arial" pitchFamily="34" charset="0"/>
            </a:endParaRPr>
          </a:p>
          <a:p>
            <a:pPr algn="ctr" defTabSz="801688" eaLnBrk="1" hangingPunct="1"/>
            <a:r>
              <a:rPr lang="en-GB" sz="2000" b="1" dirty="0">
                <a:latin typeface="Arial" pitchFamily="34" charset="0"/>
                <a:cs typeface="Arial" pitchFamily="34" charset="0"/>
              </a:rPr>
              <a:t>Import, Manufacture, Sale &amp; Export (“Processed Products”)</a:t>
            </a:r>
          </a:p>
          <a:p>
            <a:pPr algn="ctr" defTabSz="801688" eaLnBrk="1" hangingPunct="1"/>
            <a:endParaRPr lang="en-GB" sz="2000" b="1" dirty="0">
              <a:latin typeface="Arial" pitchFamily="34" charset="0"/>
              <a:cs typeface="Arial" pitchFamily="34" charset="0"/>
            </a:endParaRPr>
          </a:p>
          <a:p>
            <a:pPr defTabSz="801688" eaLnBrk="1" hangingPunct="1"/>
            <a:r>
              <a:rPr lang="en-GB" sz="2000" b="1" dirty="0">
                <a:latin typeface="Arial" pitchFamily="34" charset="0"/>
                <a:cs typeface="Arial" pitchFamily="34" charset="0"/>
              </a:rPr>
              <a:t>“Food Safety </a:t>
            </a:r>
            <a:r>
              <a:rPr lang="en-GB" sz="2000" b="1" dirty="0" err="1">
                <a:latin typeface="Arial" pitchFamily="34" charset="0"/>
                <a:cs typeface="Arial" pitchFamily="34" charset="0"/>
              </a:rPr>
              <a:t>Regs</a:t>
            </a:r>
            <a:r>
              <a:rPr lang="en-GB" sz="2000" b="1" dirty="0">
                <a:latin typeface="Arial" pitchFamily="34" charset="0"/>
                <a:cs typeface="Arial" pitchFamily="34" charset="0"/>
              </a:rPr>
              <a:t>”</a:t>
            </a:r>
          </a:p>
          <a:p>
            <a:pPr algn="ctr" defTabSz="801688" eaLnBrk="1" hangingPunct="1"/>
            <a:endParaRPr lang="en-GB" sz="2000" b="1" dirty="0">
              <a:latin typeface="Arial" pitchFamily="34" charset="0"/>
              <a:cs typeface="Arial" pitchFamily="34" charset="0"/>
            </a:endParaRPr>
          </a:p>
          <a:p>
            <a:pPr algn="ctr" defTabSz="801688" eaLnBrk="1" hangingPunct="1"/>
            <a:r>
              <a:rPr lang="en-GB" sz="2000" b="1" dirty="0">
                <a:latin typeface="Arial" pitchFamily="34" charset="0"/>
                <a:cs typeface="Arial" pitchFamily="34" charset="0"/>
              </a:rPr>
              <a:t>Nutritional Labelling</a:t>
            </a:r>
          </a:p>
          <a:p>
            <a:pPr algn="ctr" defTabSz="801688" eaLnBrk="1" hangingPunct="1"/>
            <a:endParaRPr lang="en-GB" sz="2000" b="1" dirty="0">
              <a:latin typeface="Arial" pitchFamily="34" charset="0"/>
              <a:cs typeface="Arial" pitchFamily="34" charset="0"/>
            </a:endParaRPr>
          </a:p>
          <a:p>
            <a:pPr algn="ctr" defTabSz="801688" eaLnBrk="1" hangingPunct="1"/>
            <a:r>
              <a:rPr lang="en-GB" sz="2000" b="1" dirty="0">
                <a:solidFill>
                  <a:srgbClr val="FF0000"/>
                </a:solidFill>
                <a:latin typeface="Arial" pitchFamily="34" charset="0"/>
                <a:cs typeface="Arial" pitchFamily="34" charset="0"/>
              </a:rPr>
              <a:t>CODEX</a:t>
            </a:r>
            <a:r>
              <a:rPr lang="en-GB" sz="2000" b="1" dirty="0">
                <a:latin typeface="Arial" pitchFamily="34" charset="0"/>
                <a:cs typeface="Arial" pitchFamily="34" charset="0"/>
              </a:rPr>
              <a:t> Contact Point</a:t>
            </a:r>
          </a:p>
          <a:p>
            <a:pPr algn="ctr" defTabSz="801688" eaLnBrk="1" hangingPunct="1"/>
            <a:r>
              <a:rPr lang="en-GB" sz="2000" b="1" dirty="0" err="1">
                <a:latin typeface="Arial" pitchFamily="34" charset="0"/>
                <a:cs typeface="Arial" pitchFamily="34" charset="0"/>
              </a:rPr>
              <a:t>INFOSAN</a:t>
            </a:r>
            <a:r>
              <a:rPr lang="en-GB" sz="2000" b="1" dirty="0">
                <a:latin typeface="Arial" pitchFamily="34" charset="0"/>
                <a:cs typeface="Arial" pitchFamily="34" charset="0"/>
              </a:rPr>
              <a:t> Emergency Contact Point</a:t>
            </a:r>
          </a:p>
          <a:p>
            <a:pPr algn="ctr" defTabSz="801688" eaLnBrk="1" hangingPunct="1"/>
            <a:r>
              <a:rPr lang="en-GB" sz="2000" b="1" dirty="0" err="1">
                <a:latin typeface="Arial" pitchFamily="34" charset="0"/>
                <a:cs typeface="Arial" pitchFamily="34" charset="0"/>
              </a:rPr>
              <a:t>RASFF</a:t>
            </a:r>
            <a:r>
              <a:rPr lang="en-GB" sz="2000" b="1" dirty="0">
                <a:latin typeface="Arial" pitchFamily="34" charset="0"/>
                <a:cs typeface="Arial" pitchFamily="34" charset="0"/>
              </a:rPr>
              <a:t> Contact Point</a:t>
            </a:r>
          </a:p>
          <a:p>
            <a:pPr algn="ctr" defTabSz="801688" eaLnBrk="1" hangingPunct="1"/>
            <a:endParaRPr lang="en-GB" sz="2000" b="1" dirty="0">
              <a:latin typeface="Arial" pitchFamily="34" charset="0"/>
              <a:cs typeface="Arial" pitchFamily="34" charset="0"/>
            </a:endParaRPr>
          </a:p>
        </p:txBody>
      </p:sp>
      <p:sp>
        <p:nvSpPr>
          <p:cNvPr id="9225" name="Line 9"/>
          <p:cNvSpPr>
            <a:spLocks noChangeShapeType="1"/>
          </p:cNvSpPr>
          <p:nvPr/>
        </p:nvSpPr>
        <p:spPr bwMode="auto">
          <a:xfrm>
            <a:off x="7786688" y="1000125"/>
            <a:ext cx="1071562" cy="357188"/>
          </a:xfrm>
          <a:prstGeom prst="line">
            <a:avLst/>
          </a:prstGeom>
          <a:noFill/>
          <a:ln w="38100">
            <a:solidFill>
              <a:schemeClr val="accent1"/>
            </a:solidFill>
            <a:round/>
            <a:headEnd type="triangle" w="med" len="med"/>
            <a:tailEnd type="triangle" w="med" len="med"/>
          </a:ln>
        </p:spPr>
        <p:txBody>
          <a:bodyPr/>
          <a:lstStyle/>
          <a:p>
            <a:endParaRPr lang="en-US"/>
          </a:p>
        </p:txBody>
      </p:sp>
      <p:sp>
        <p:nvSpPr>
          <p:cNvPr id="9226" name="Line 12"/>
          <p:cNvSpPr>
            <a:spLocks noChangeShapeType="1"/>
          </p:cNvSpPr>
          <p:nvPr/>
        </p:nvSpPr>
        <p:spPr bwMode="auto">
          <a:xfrm flipV="1">
            <a:off x="2357438" y="1857375"/>
            <a:ext cx="719137" cy="0"/>
          </a:xfrm>
          <a:prstGeom prst="line">
            <a:avLst/>
          </a:prstGeom>
          <a:noFill/>
          <a:ln w="38100">
            <a:solidFill>
              <a:schemeClr val="accent1"/>
            </a:solidFill>
            <a:round/>
            <a:headEnd type="triangle" w="med" len="med"/>
            <a:tailEnd type="triangle" w="med" len="med"/>
          </a:ln>
        </p:spPr>
        <p:txBody>
          <a:bodyPr/>
          <a:lstStyle/>
          <a:p>
            <a:endParaRPr lang="en-US"/>
          </a:p>
        </p:txBody>
      </p:sp>
      <p:sp>
        <p:nvSpPr>
          <p:cNvPr id="9227" name="Rectangle 10"/>
          <p:cNvSpPr>
            <a:spLocks noChangeArrowheads="1"/>
          </p:cNvSpPr>
          <p:nvPr/>
        </p:nvSpPr>
        <p:spPr bwMode="auto">
          <a:xfrm>
            <a:off x="5786438" y="1000125"/>
            <a:ext cx="1065212" cy="381000"/>
          </a:xfrm>
          <a:prstGeom prst="rect">
            <a:avLst/>
          </a:prstGeom>
          <a:solidFill>
            <a:srgbClr val="99CC00"/>
          </a:solidFill>
          <a:ln w="9525">
            <a:solidFill>
              <a:schemeClr val="tx1"/>
            </a:solidFill>
            <a:miter lim="800000"/>
            <a:headEnd/>
            <a:tailEnd/>
          </a:ln>
        </p:spPr>
        <p:txBody>
          <a:bodyPr wrap="none" lIns="91392" tIns="45696" rIns="91392" bIns="45696" anchor="ctr"/>
          <a:lstStyle/>
          <a:p>
            <a:pPr algn="ctr" eaLnBrk="1" hangingPunct="1"/>
            <a:r>
              <a:rPr lang="en-US" sz="2000" b="1">
                <a:solidFill>
                  <a:srgbClr val="000066"/>
                </a:solidFill>
                <a:latin typeface="Arial" pitchFamily="34" charset="0"/>
                <a:cs typeface="Arial" pitchFamily="34" charset="0"/>
              </a:rPr>
              <a:t>MUNIs</a:t>
            </a:r>
          </a:p>
        </p:txBody>
      </p:sp>
      <p:sp>
        <p:nvSpPr>
          <p:cNvPr id="9228" name="Rectangle 10"/>
          <p:cNvSpPr>
            <a:spLocks noChangeArrowheads="1"/>
          </p:cNvSpPr>
          <p:nvPr/>
        </p:nvSpPr>
        <p:spPr bwMode="auto">
          <a:xfrm>
            <a:off x="2500313" y="1000125"/>
            <a:ext cx="1219200" cy="381000"/>
          </a:xfrm>
          <a:prstGeom prst="rect">
            <a:avLst/>
          </a:prstGeom>
          <a:solidFill>
            <a:srgbClr val="99CC00"/>
          </a:solidFill>
          <a:ln w="9525">
            <a:solidFill>
              <a:schemeClr val="tx1"/>
            </a:solidFill>
            <a:miter lim="800000"/>
            <a:headEnd/>
            <a:tailEnd/>
          </a:ln>
        </p:spPr>
        <p:txBody>
          <a:bodyPr wrap="none" lIns="91392" tIns="45696" rIns="91392" bIns="45696" anchor="ctr"/>
          <a:lstStyle/>
          <a:p>
            <a:pPr algn="ctr" eaLnBrk="1" hangingPunct="1"/>
            <a:r>
              <a:rPr lang="en-US" sz="2000" b="1">
                <a:solidFill>
                  <a:srgbClr val="000066"/>
                </a:solidFill>
                <a:latin typeface="Arial" pitchFamily="34" charset="0"/>
                <a:cs typeface="Arial" pitchFamily="34" charset="0"/>
              </a:rPr>
              <a:t>National</a:t>
            </a:r>
          </a:p>
        </p:txBody>
      </p:sp>
      <p:cxnSp>
        <p:nvCxnSpPr>
          <p:cNvPr id="9229" name="Elbow Connector 18"/>
          <p:cNvCxnSpPr>
            <a:cxnSpLocks noChangeShapeType="1"/>
          </p:cNvCxnSpPr>
          <p:nvPr/>
        </p:nvCxnSpPr>
        <p:spPr bwMode="auto">
          <a:xfrm flipV="1">
            <a:off x="5286375" y="1143000"/>
            <a:ext cx="457200" cy="266700"/>
          </a:xfrm>
          <a:prstGeom prst="bentConnector3">
            <a:avLst>
              <a:gd name="adj1" fmla="val 50000"/>
            </a:avLst>
          </a:prstGeom>
          <a:noFill/>
          <a:ln w="9525" algn="ctr">
            <a:solidFill>
              <a:srgbClr val="00B050"/>
            </a:solidFill>
            <a:round/>
            <a:headEnd/>
            <a:tailEnd type="arrow" w="med" len="med"/>
          </a:ln>
        </p:spPr>
      </p:cxnSp>
      <p:cxnSp>
        <p:nvCxnSpPr>
          <p:cNvPr id="9230" name="Elbow Connector 20"/>
          <p:cNvCxnSpPr>
            <a:cxnSpLocks noChangeShapeType="1"/>
          </p:cNvCxnSpPr>
          <p:nvPr/>
        </p:nvCxnSpPr>
        <p:spPr bwMode="auto">
          <a:xfrm rot="10800000">
            <a:off x="3714750" y="1143000"/>
            <a:ext cx="304800" cy="266700"/>
          </a:xfrm>
          <a:prstGeom prst="bentConnector3">
            <a:avLst>
              <a:gd name="adj1" fmla="val 50000"/>
            </a:avLst>
          </a:prstGeom>
          <a:noFill/>
          <a:ln w="9525" algn="ctr">
            <a:solidFill>
              <a:schemeClr val="accent1"/>
            </a:solidFill>
            <a:round/>
            <a:headEnd/>
            <a:tailEnd type="arrow" w="med" len="med"/>
          </a:ln>
        </p:spPr>
      </p:cxnSp>
      <p:sp>
        <p:nvSpPr>
          <p:cNvPr id="18" name="Rectangle 17"/>
          <p:cNvSpPr/>
          <p:nvPr/>
        </p:nvSpPr>
        <p:spPr>
          <a:xfrm>
            <a:off x="0" y="6215063"/>
            <a:ext cx="9144000"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endParaRPr lang="en-US" dirty="0">
              <a:solidFill>
                <a:schemeClr val="accent5">
                  <a:lumMod val="40000"/>
                  <a:lumOff val="60000"/>
                </a:schemeClr>
              </a:solidFill>
            </a:endParaRPr>
          </a:p>
          <a:p>
            <a:pPr algn="ctr">
              <a:buFont typeface="Times New Roman" pitchFamily="16" charset="0"/>
              <a:buNone/>
              <a:defRPr/>
            </a:pPr>
            <a:r>
              <a:rPr lang="en-US" dirty="0">
                <a:solidFill>
                  <a:schemeClr val="bg1"/>
                </a:solidFill>
              </a:rPr>
              <a:t>Consumer Protection Act, 2008  ---</a:t>
            </a:r>
            <a:r>
              <a:rPr lang="en-US" dirty="0" err="1">
                <a:solidFill>
                  <a:schemeClr val="bg1"/>
                </a:solidFill>
              </a:rPr>
              <a:t>NCC</a:t>
            </a:r>
            <a:endParaRPr lang="en-US" dirty="0">
              <a:solidFill>
                <a:schemeClr val="bg1"/>
              </a:solidFill>
            </a:endParaRPr>
          </a:p>
          <a:p>
            <a:pPr algn="ctr">
              <a:buFont typeface="Times New Roman" pitchFamily="16" charset="0"/>
              <a:buNone/>
              <a:defRPr/>
            </a:pPr>
            <a:r>
              <a:rPr lang="en-GB" sz="1400" dirty="0">
                <a:solidFill>
                  <a:schemeClr val="bg1"/>
                </a:solidFill>
              </a:rPr>
              <a:t>Monitor the Consumer Market, investigate alleged prohibited conduct and offences and enforce compliance notices</a:t>
            </a:r>
            <a:endParaRPr lang="en-US" sz="1400" dirty="0">
              <a:solidFill>
                <a:schemeClr val="bg1"/>
              </a:solidFill>
            </a:endParaRPr>
          </a:p>
          <a:p>
            <a:pPr algn="ctr">
              <a:buFont typeface="Times New Roman" pitchFamily="16" charset="0"/>
              <a:buNone/>
              <a:defRPr/>
            </a:pPr>
            <a:r>
              <a:rPr lang="en-US" dirty="0">
                <a:solidFill>
                  <a:schemeClr val="accent5">
                    <a:lumMod val="40000"/>
                    <a:lumOff val="60000"/>
                  </a:schemeClr>
                </a:solidFill>
              </a:rPr>
              <a:t> </a:t>
            </a:r>
          </a:p>
        </p:txBody>
      </p:sp>
      <p:cxnSp>
        <p:nvCxnSpPr>
          <p:cNvPr id="21" name="Elbow Connector 20"/>
          <p:cNvCxnSpPr/>
          <p:nvPr/>
        </p:nvCxnSpPr>
        <p:spPr>
          <a:xfrm rot="16200000" flipV="1">
            <a:off x="71438" y="1071563"/>
            <a:ext cx="428625" cy="1428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233" name="Rectangle 10"/>
          <p:cNvSpPr>
            <a:spLocks noChangeArrowheads="1"/>
          </p:cNvSpPr>
          <p:nvPr/>
        </p:nvSpPr>
        <p:spPr bwMode="auto">
          <a:xfrm>
            <a:off x="0" y="0"/>
            <a:ext cx="1357313" cy="938213"/>
          </a:xfrm>
          <a:prstGeom prst="rect">
            <a:avLst/>
          </a:prstGeom>
          <a:solidFill>
            <a:srgbClr val="99CC00"/>
          </a:solidFill>
          <a:ln w="9525">
            <a:solidFill>
              <a:schemeClr val="tx1"/>
            </a:solidFill>
            <a:miter lim="800000"/>
            <a:headEnd/>
            <a:tailEnd/>
          </a:ln>
        </p:spPr>
        <p:txBody>
          <a:bodyPr wrap="none" lIns="91392" tIns="45696" rIns="91392" bIns="45696" anchor="ctr"/>
          <a:lstStyle/>
          <a:p>
            <a:pPr algn="ctr" eaLnBrk="1" hangingPunct="1"/>
            <a:r>
              <a:rPr lang="en-US" sz="2000" b="1">
                <a:solidFill>
                  <a:srgbClr val="000066"/>
                </a:solidFill>
                <a:latin typeface="Arial" pitchFamily="34" charset="0"/>
                <a:cs typeface="Arial" pitchFamily="34" charset="0"/>
              </a:rPr>
              <a:t>National</a:t>
            </a:r>
          </a:p>
          <a:p>
            <a:pPr algn="ctr" eaLnBrk="1" hangingPunct="1"/>
            <a:r>
              <a:rPr lang="en-US" sz="2000" b="1">
                <a:solidFill>
                  <a:srgbClr val="000066"/>
                </a:solidFill>
                <a:latin typeface="Arial" pitchFamily="34" charset="0"/>
                <a:cs typeface="Arial" pitchFamily="34" charset="0"/>
              </a:rPr>
              <a:t>Provinces</a:t>
            </a:r>
          </a:p>
          <a:p>
            <a:pPr algn="ctr" eaLnBrk="1" hangingPunct="1"/>
            <a:r>
              <a:rPr lang="en-US" sz="2000" b="1">
                <a:solidFill>
                  <a:srgbClr val="000066"/>
                </a:solidFill>
                <a:latin typeface="Arial" pitchFamily="34" charset="0"/>
                <a:cs typeface="Arial" pitchFamily="34" charset="0"/>
              </a:rPr>
              <a:t>Assignees</a:t>
            </a:r>
          </a:p>
        </p:txBody>
      </p:sp>
      <p:sp>
        <p:nvSpPr>
          <p:cNvPr id="23" name="Left-Right Arrow 22"/>
          <p:cNvSpPr/>
          <p:nvPr/>
        </p:nvSpPr>
        <p:spPr>
          <a:xfrm>
            <a:off x="0" y="2500306"/>
            <a:ext cx="9144000" cy="20002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ZA" sz="3200" dirty="0">
                <a:solidFill>
                  <a:schemeClr val="bg1"/>
                </a:solidFill>
              </a:rPr>
              <a:t>Co-Ordination, Collaboration, Communication</a:t>
            </a:r>
            <a:r>
              <a:rPr lang="en-ZA" sz="3200" dirty="0"/>
              <a:t> </a:t>
            </a:r>
          </a:p>
        </p:txBody>
      </p:sp>
    </p:spTree>
    <p:extLst>
      <p:ext uri="{BB962C8B-B14F-4D97-AF65-F5344CB8AC3E}">
        <p14:creationId xmlns:p14="http://schemas.microsoft.com/office/powerpoint/2010/main" val="3454554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ppt_x"/>
                                          </p:val>
                                        </p:tav>
                                        <p:tav tm="100000">
                                          <p:val>
                                            <p:strVal val="#ppt_x"/>
                                          </p:val>
                                        </p:tav>
                                      </p:tavLst>
                                    </p:anim>
                                    <p:anim calcmode="lin" valueType="num">
                                      <p:cBhvr additive="base">
                                        <p:cTn id="14"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33"/>
                                        </p:tgtEl>
                                        <p:attrNameLst>
                                          <p:attrName>style.visibility</p:attrName>
                                        </p:attrNameLst>
                                      </p:cBhvr>
                                      <p:to>
                                        <p:strVal val="visible"/>
                                      </p:to>
                                    </p:set>
                                    <p:anim calcmode="lin" valueType="num">
                                      <p:cBhvr additive="base">
                                        <p:cTn id="19" dur="500" fill="hold"/>
                                        <p:tgtEl>
                                          <p:spTgt spid="9233"/>
                                        </p:tgtEl>
                                        <p:attrNameLst>
                                          <p:attrName>ppt_x</p:attrName>
                                        </p:attrNameLst>
                                      </p:cBhvr>
                                      <p:tavLst>
                                        <p:tav tm="0">
                                          <p:val>
                                            <p:strVal val="#ppt_x"/>
                                          </p:val>
                                        </p:tav>
                                        <p:tav tm="100000">
                                          <p:val>
                                            <p:strVal val="#ppt_x"/>
                                          </p:val>
                                        </p:tav>
                                      </p:tavLst>
                                    </p:anim>
                                    <p:anim calcmode="lin" valueType="num">
                                      <p:cBhvr additive="base">
                                        <p:cTn id="20" dur="500" fill="hold"/>
                                        <p:tgtEl>
                                          <p:spTgt spid="92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21"/>
                                        </p:tgtEl>
                                        <p:attrNameLst>
                                          <p:attrName>style.visibility</p:attrName>
                                        </p:attrNameLst>
                                      </p:cBhvr>
                                      <p:to>
                                        <p:strVal val="visible"/>
                                      </p:to>
                                    </p:set>
                                    <p:anim calcmode="lin" valueType="num">
                                      <p:cBhvr additive="base">
                                        <p:cTn id="25" dur="500" fill="hold"/>
                                        <p:tgtEl>
                                          <p:spTgt spid="9221"/>
                                        </p:tgtEl>
                                        <p:attrNameLst>
                                          <p:attrName>ppt_x</p:attrName>
                                        </p:attrNameLst>
                                      </p:cBhvr>
                                      <p:tavLst>
                                        <p:tav tm="0">
                                          <p:val>
                                            <p:strVal val="#ppt_x"/>
                                          </p:val>
                                        </p:tav>
                                        <p:tav tm="100000">
                                          <p:val>
                                            <p:strVal val="#ppt_x"/>
                                          </p:val>
                                        </p:tav>
                                      </p:tavLst>
                                    </p:anim>
                                    <p:anim calcmode="lin" valueType="num">
                                      <p:cBhvr additive="base">
                                        <p:cTn id="26"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24"/>
                                        </p:tgtEl>
                                        <p:attrNameLst>
                                          <p:attrName>style.visibility</p:attrName>
                                        </p:attrNameLst>
                                      </p:cBhvr>
                                      <p:to>
                                        <p:strVal val="visible"/>
                                      </p:to>
                                    </p:set>
                                    <p:anim calcmode="lin" valueType="num">
                                      <p:cBhvr additive="base">
                                        <p:cTn id="31" dur="500" fill="hold"/>
                                        <p:tgtEl>
                                          <p:spTgt spid="9224"/>
                                        </p:tgtEl>
                                        <p:attrNameLst>
                                          <p:attrName>ppt_x</p:attrName>
                                        </p:attrNameLst>
                                      </p:cBhvr>
                                      <p:tavLst>
                                        <p:tav tm="0">
                                          <p:val>
                                            <p:strVal val="#ppt_x"/>
                                          </p:val>
                                        </p:tav>
                                        <p:tav tm="100000">
                                          <p:val>
                                            <p:strVal val="#ppt_x"/>
                                          </p:val>
                                        </p:tav>
                                      </p:tavLst>
                                    </p:anim>
                                    <p:anim calcmode="lin" valueType="num">
                                      <p:cBhvr additive="base">
                                        <p:cTn id="32"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28"/>
                                        </p:tgtEl>
                                        <p:attrNameLst>
                                          <p:attrName>style.visibility</p:attrName>
                                        </p:attrNameLst>
                                      </p:cBhvr>
                                      <p:to>
                                        <p:strVal val="visible"/>
                                      </p:to>
                                    </p:set>
                                    <p:anim calcmode="lin" valueType="num">
                                      <p:cBhvr additive="base">
                                        <p:cTn id="37" dur="500" fill="hold"/>
                                        <p:tgtEl>
                                          <p:spTgt spid="9228"/>
                                        </p:tgtEl>
                                        <p:attrNameLst>
                                          <p:attrName>ppt_x</p:attrName>
                                        </p:attrNameLst>
                                      </p:cBhvr>
                                      <p:tavLst>
                                        <p:tav tm="0">
                                          <p:val>
                                            <p:strVal val="#ppt_x"/>
                                          </p:val>
                                        </p:tav>
                                        <p:tav tm="100000">
                                          <p:val>
                                            <p:strVal val="#ppt_x"/>
                                          </p:val>
                                        </p:tav>
                                      </p:tavLst>
                                    </p:anim>
                                    <p:anim calcmode="lin" valueType="num">
                                      <p:cBhvr additive="base">
                                        <p:cTn id="38" dur="500" fill="hold"/>
                                        <p:tgtEl>
                                          <p:spTgt spid="92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27"/>
                                        </p:tgtEl>
                                        <p:attrNameLst>
                                          <p:attrName>style.visibility</p:attrName>
                                        </p:attrNameLst>
                                      </p:cBhvr>
                                      <p:to>
                                        <p:strVal val="visible"/>
                                      </p:to>
                                    </p:set>
                                    <p:anim calcmode="lin" valueType="num">
                                      <p:cBhvr additive="base">
                                        <p:cTn id="43" dur="500" fill="hold"/>
                                        <p:tgtEl>
                                          <p:spTgt spid="9227"/>
                                        </p:tgtEl>
                                        <p:attrNameLst>
                                          <p:attrName>ppt_x</p:attrName>
                                        </p:attrNameLst>
                                      </p:cBhvr>
                                      <p:tavLst>
                                        <p:tav tm="0">
                                          <p:val>
                                            <p:strVal val="#ppt_x"/>
                                          </p:val>
                                        </p:tav>
                                        <p:tav tm="100000">
                                          <p:val>
                                            <p:strVal val="#ppt_x"/>
                                          </p:val>
                                        </p:tav>
                                      </p:tavLst>
                                    </p:anim>
                                    <p:anim calcmode="lin" valueType="num">
                                      <p:cBhvr additive="base">
                                        <p:cTn id="44"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ox(in)">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P spid="9221" grpId="0" animBg="1"/>
      <p:bldP spid="9224" grpId="0" animBg="1"/>
      <p:bldP spid="9227" grpId="0" animBg="1"/>
      <p:bldP spid="9228" grpId="0" animBg="1"/>
      <p:bldP spid="18" grpId="0" animBg="1"/>
      <p:bldP spid="9233"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1357298"/>
            <a:ext cx="9144000" cy="5072098"/>
          </a:xfrm>
          <a:noFill/>
        </p:spPr>
        <p:txBody>
          <a:bodyPr/>
          <a:lstStyle/>
          <a:p>
            <a:pPr eaLnBrk="1" hangingPunct="1">
              <a:lnSpc>
                <a:spcPct val="80000"/>
              </a:lnSpc>
              <a:buFont typeface="Wingdings" pitchFamily="2" charset="2"/>
              <a:buNone/>
            </a:pPr>
            <a:r>
              <a:rPr lang="en-US" sz="2400" b="1" dirty="0" smtClean="0"/>
              <a:t> Foodstuffs Cosmetics and Disinfectants Act, (Act 54 of 1972):</a:t>
            </a:r>
          </a:p>
          <a:p>
            <a:pPr eaLnBrk="1" hangingPunct="1">
              <a:lnSpc>
                <a:spcPct val="80000"/>
              </a:lnSpc>
              <a:buFont typeface="Wingdings" pitchFamily="2" charset="2"/>
              <a:buNone/>
            </a:pPr>
            <a:endParaRPr lang="en-US" sz="800" b="1" dirty="0" smtClean="0"/>
          </a:p>
          <a:p>
            <a:pPr lvl="1" eaLnBrk="1" hangingPunct="1">
              <a:lnSpc>
                <a:spcPct val="80000"/>
              </a:lnSpc>
              <a:buClr>
                <a:srgbClr val="CC9900"/>
              </a:buClr>
            </a:pPr>
            <a:r>
              <a:rPr lang="en-US" b="1" dirty="0" smtClean="0"/>
              <a:t>T</a:t>
            </a:r>
            <a:r>
              <a:rPr lang="en-ZA" b="1" dirty="0" smtClean="0"/>
              <a:t>o control the </a:t>
            </a:r>
            <a:r>
              <a:rPr lang="en-ZA" b="1" u="sng" dirty="0" smtClean="0">
                <a:solidFill>
                  <a:srgbClr val="003399"/>
                </a:solidFill>
              </a:rPr>
              <a:t>Sale</a:t>
            </a:r>
            <a:r>
              <a:rPr lang="en-ZA" b="1" dirty="0" smtClean="0"/>
              <a:t>, </a:t>
            </a:r>
            <a:r>
              <a:rPr lang="en-ZA" b="1" u="sng" dirty="0" smtClean="0">
                <a:solidFill>
                  <a:srgbClr val="D4382C"/>
                </a:solidFill>
              </a:rPr>
              <a:t>Manufacture,</a:t>
            </a:r>
            <a:r>
              <a:rPr lang="en-ZA" b="1" dirty="0" smtClean="0"/>
              <a:t> </a:t>
            </a:r>
            <a:r>
              <a:rPr lang="en-ZA" b="1" u="sng" dirty="0" smtClean="0">
                <a:solidFill>
                  <a:srgbClr val="003399"/>
                </a:solidFill>
              </a:rPr>
              <a:t>Importation</a:t>
            </a:r>
            <a:r>
              <a:rPr lang="en-ZA" b="1" dirty="0" smtClean="0"/>
              <a:t> and </a:t>
            </a:r>
            <a:r>
              <a:rPr lang="en-US" b="1" u="sng" dirty="0" smtClean="0">
                <a:solidFill>
                  <a:schemeClr val="hlink"/>
                </a:solidFill>
              </a:rPr>
              <a:t>Exportation</a:t>
            </a:r>
            <a:r>
              <a:rPr lang="en-US" b="1" dirty="0" smtClean="0"/>
              <a:t> </a:t>
            </a:r>
            <a:r>
              <a:rPr lang="en-ZA" b="1" dirty="0" smtClean="0"/>
              <a:t>of Foodstuffs, Cosmetics and Disinfectants; and to provide for incidental matters</a:t>
            </a:r>
          </a:p>
          <a:p>
            <a:pPr lvl="1" eaLnBrk="1" hangingPunct="1">
              <a:lnSpc>
                <a:spcPct val="80000"/>
              </a:lnSpc>
              <a:buClr>
                <a:srgbClr val="CC9900"/>
              </a:buClr>
            </a:pPr>
            <a:r>
              <a:rPr lang="en-US" b="1" u="sng" dirty="0" smtClean="0">
                <a:solidFill>
                  <a:schemeClr val="tx2"/>
                </a:solidFill>
              </a:rPr>
              <a:t>Administered</a:t>
            </a:r>
            <a:r>
              <a:rPr lang="en-US" b="1" dirty="0" smtClean="0"/>
              <a:t> by the Directorate: Food Control at national level</a:t>
            </a:r>
          </a:p>
          <a:p>
            <a:pPr lvl="1" eaLnBrk="1" hangingPunct="1">
              <a:lnSpc>
                <a:spcPct val="80000"/>
              </a:lnSpc>
              <a:buClr>
                <a:srgbClr val="CC9900"/>
              </a:buClr>
            </a:pPr>
            <a:r>
              <a:rPr lang="en-US" b="1" dirty="0" smtClean="0"/>
              <a:t>Control of </a:t>
            </a:r>
            <a:r>
              <a:rPr lang="en-US" b="1" u="sng" dirty="0" smtClean="0">
                <a:solidFill>
                  <a:schemeClr val="hlink"/>
                </a:solidFill>
              </a:rPr>
              <a:t>imported</a:t>
            </a:r>
            <a:r>
              <a:rPr lang="en-US" b="1" dirty="0" smtClean="0"/>
              <a:t> foodstuffs by </a:t>
            </a:r>
            <a:r>
              <a:rPr lang="en-US" b="1" u="sng" dirty="0" smtClean="0">
                <a:solidFill>
                  <a:schemeClr val="hlink"/>
                </a:solidFill>
              </a:rPr>
              <a:t>National (3 Regions)</a:t>
            </a:r>
            <a:endParaRPr lang="en-US" b="1" u="sng" dirty="0" smtClean="0"/>
          </a:p>
          <a:p>
            <a:pPr lvl="1" eaLnBrk="1" hangingPunct="1">
              <a:lnSpc>
                <a:spcPct val="80000"/>
              </a:lnSpc>
              <a:buClr>
                <a:srgbClr val="CC9900"/>
              </a:buClr>
            </a:pPr>
            <a:r>
              <a:rPr lang="en-US" b="1" dirty="0" smtClean="0"/>
              <a:t>Enforcement of </a:t>
            </a:r>
            <a:r>
              <a:rPr lang="en-US" b="1" u="sng" dirty="0" smtClean="0">
                <a:solidFill>
                  <a:schemeClr val="hlink"/>
                </a:solidFill>
              </a:rPr>
              <a:t>local market/foodstuffs</a:t>
            </a:r>
            <a:r>
              <a:rPr lang="en-US" b="1" dirty="0" smtClean="0"/>
              <a:t> by </a:t>
            </a:r>
            <a:r>
              <a:rPr lang="en-US" b="1" dirty="0" smtClean="0">
                <a:solidFill>
                  <a:schemeClr val="hlink"/>
                </a:solidFill>
              </a:rPr>
              <a:t>52 Metro/ District </a:t>
            </a:r>
            <a:r>
              <a:rPr lang="en-US" b="1" u="sng" dirty="0" smtClean="0">
                <a:solidFill>
                  <a:schemeClr val="hlink"/>
                </a:solidFill>
              </a:rPr>
              <a:t>Municipalities</a:t>
            </a:r>
          </a:p>
          <a:p>
            <a:pPr lvl="1" eaLnBrk="1" hangingPunct="1">
              <a:lnSpc>
                <a:spcPct val="80000"/>
              </a:lnSpc>
              <a:buClr>
                <a:srgbClr val="CC9900"/>
              </a:buClr>
            </a:pPr>
            <a:r>
              <a:rPr lang="en-US" b="1" dirty="0" smtClean="0"/>
              <a:t>A number of Regulations arranged in </a:t>
            </a:r>
            <a:r>
              <a:rPr lang="en-US" b="1" dirty="0" smtClean="0">
                <a:solidFill>
                  <a:srgbClr val="0000CC"/>
                </a:solidFill>
              </a:rPr>
              <a:t>12</a:t>
            </a:r>
            <a:r>
              <a:rPr lang="en-US" b="1" dirty="0" smtClean="0"/>
              <a:t> Categories –all available on our webpage</a:t>
            </a:r>
          </a:p>
          <a:p>
            <a:pPr lvl="1" eaLnBrk="1" hangingPunct="1">
              <a:lnSpc>
                <a:spcPct val="80000"/>
              </a:lnSpc>
              <a:buClr>
                <a:srgbClr val="CC9900"/>
              </a:buClr>
            </a:pPr>
            <a:endParaRPr lang="en-US" b="1" dirty="0" smtClean="0">
              <a:solidFill>
                <a:schemeClr val="hlink"/>
              </a:solidFill>
            </a:endParaRPr>
          </a:p>
          <a:p>
            <a:pPr lvl="4" eaLnBrk="1" hangingPunct="1">
              <a:lnSpc>
                <a:spcPct val="80000"/>
              </a:lnSpc>
              <a:buFont typeface="Wingdings" pitchFamily="2" charset="2"/>
              <a:buNone/>
            </a:pPr>
            <a:r>
              <a:rPr lang="en-US" sz="1200" b="1" dirty="0" smtClean="0">
                <a:solidFill>
                  <a:srgbClr val="CC9900"/>
                </a:solidFill>
              </a:rPr>
              <a:t>     </a:t>
            </a:r>
            <a:endParaRPr lang="en-US" sz="1000" b="1" dirty="0" smtClean="0">
              <a:solidFill>
                <a:srgbClr val="CC9900"/>
              </a:solidFill>
            </a:endParaRPr>
          </a:p>
          <a:p>
            <a:pPr lvl="4" eaLnBrk="1" hangingPunct="1">
              <a:lnSpc>
                <a:spcPct val="80000"/>
              </a:lnSpc>
              <a:buFont typeface="Wingdings" pitchFamily="2" charset="2"/>
              <a:buNone/>
            </a:pPr>
            <a:r>
              <a:rPr lang="en-US" sz="1000" b="1" dirty="0" smtClean="0">
                <a:solidFill>
                  <a:srgbClr val="CC9900"/>
                </a:solidFill>
              </a:rPr>
              <a:t>	  </a:t>
            </a:r>
          </a:p>
          <a:p>
            <a:pPr eaLnBrk="1" hangingPunct="1">
              <a:lnSpc>
                <a:spcPct val="80000"/>
              </a:lnSpc>
            </a:pPr>
            <a:endParaRPr lang="en-US" sz="1000" b="1" dirty="0" smtClean="0">
              <a:solidFill>
                <a:srgbClr val="CC9900"/>
              </a:solidFill>
            </a:endParaRPr>
          </a:p>
          <a:p>
            <a:pPr eaLnBrk="1" hangingPunct="1">
              <a:lnSpc>
                <a:spcPct val="80000"/>
              </a:lnSpc>
              <a:buFont typeface="Wingdings" pitchFamily="2" charset="2"/>
              <a:buNone/>
            </a:pPr>
            <a:endParaRPr lang="en-US" sz="1000" b="1" dirty="0" smtClean="0">
              <a:solidFill>
                <a:srgbClr val="CC9900"/>
              </a:solidFill>
            </a:endParaRPr>
          </a:p>
        </p:txBody>
      </p:sp>
      <p:pic>
        <p:nvPicPr>
          <p:cNvPr id="12293" name="Picture 10"/>
          <p:cNvPicPr>
            <a:picLocks noChangeAspect="1" noChangeArrowheads="1"/>
          </p:cNvPicPr>
          <p:nvPr/>
        </p:nvPicPr>
        <p:blipFill>
          <a:blip r:embed="rId2"/>
          <a:srcRect/>
          <a:stretch>
            <a:fillRect/>
          </a:stretch>
        </p:blipFill>
        <p:spPr bwMode="auto">
          <a:xfrm>
            <a:off x="7570788" y="6070600"/>
            <a:ext cx="1573212" cy="787400"/>
          </a:xfrm>
          <a:prstGeom prst="rect">
            <a:avLst/>
          </a:prstGeom>
          <a:noFill/>
          <a:ln w="9525">
            <a:noFill/>
            <a:miter lim="800000"/>
            <a:headEnd/>
            <a:tailEnd/>
          </a:ln>
        </p:spPr>
      </p:pic>
      <p:sp>
        <p:nvSpPr>
          <p:cNvPr id="5" name="Rectangle 4"/>
          <p:cNvSpPr/>
          <p:nvPr/>
        </p:nvSpPr>
        <p:spPr>
          <a:xfrm>
            <a:off x="0" y="0"/>
            <a:ext cx="7072330" cy="892552"/>
          </a:xfrm>
          <a:prstGeom prst="rect">
            <a:avLst/>
          </a:prstGeom>
        </p:spPr>
        <p:txBody>
          <a:bodyPr wrap="square">
            <a:spAutoFit/>
          </a:bodyPr>
          <a:lstStyle/>
          <a:p>
            <a:r>
              <a:rPr lang="en-US" sz="2600" b="1" dirty="0" smtClean="0">
                <a:solidFill>
                  <a:schemeClr val="bg1"/>
                </a:solidFill>
                <a:latin typeface="Arial" pitchFamily="34" charset="0"/>
                <a:cs typeface="Arial" pitchFamily="34" charset="0"/>
              </a:rPr>
              <a:t>HEALTH’S FOOD CONTROL LEGISLATION: DEPARTMENT OF HEALTH (</a:t>
            </a:r>
            <a:r>
              <a:rPr lang="en-US" sz="2600" b="1" dirty="0" err="1" smtClean="0">
                <a:solidFill>
                  <a:schemeClr val="bg1"/>
                </a:solidFill>
                <a:latin typeface="Arial" pitchFamily="34" charset="0"/>
                <a:cs typeface="Arial" pitchFamily="34" charset="0"/>
              </a:rPr>
              <a:t>DOH</a:t>
            </a:r>
            <a:r>
              <a:rPr lang="en-US" sz="2600" b="1" dirty="0" smtClean="0">
                <a:solidFill>
                  <a:schemeClr val="bg1"/>
                </a:solidFill>
                <a:latin typeface="Arial" pitchFamily="34" charset="0"/>
                <a:cs typeface="Arial" pitchFamily="34" charset="0"/>
              </a:rPr>
              <a:t>)</a:t>
            </a:r>
            <a:endParaRPr lang="en-US" sz="2600" dirty="0">
              <a:solidFill>
                <a:srgbClr val="FFFFFF"/>
              </a:solidFill>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
          <p:cNvGraphicFramePr>
            <a:graphicFrameLocks noChangeAspect="1"/>
          </p:cNvGraphicFramePr>
          <p:nvPr>
            <p:extLst>
              <p:ext uri="{D42A27DB-BD31-4B8C-83A1-F6EECF244321}">
                <p14:modId xmlns:p14="http://schemas.microsoft.com/office/powerpoint/2010/main" val="4000287128"/>
              </p:ext>
            </p:extLst>
          </p:nvPr>
        </p:nvGraphicFramePr>
        <p:xfrm>
          <a:off x="157163" y="0"/>
          <a:ext cx="9047162" cy="5557838"/>
        </p:xfrm>
        <a:graphic>
          <a:graphicData uri="http://schemas.openxmlformats.org/presentationml/2006/ole">
            <mc:AlternateContent xmlns:mc="http://schemas.openxmlformats.org/markup-compatibility/2006">
              <mc:Choice xmlns:v="urn:schemas-microsoft-com:vml" Requires="v">
                <p:oleObj spid="_x0000_s138243" name="Document" r:id="rId4" imgW="9438673" imgH="5790078" progId="Word.Document.8">
                  <p:embed/>
                </p:oleObj>
              </mc:Choice>
              <mc:Fallback>
                <p:oleObj name="Document" r:id="rId4" imgW="9438673" imgH="5790078" progId="Word.Document.8">
                  <p:embed/>
                  <p:pic>
                    <p:nvPicPr>
                      <p:cNvPr id="3074" name="Object 1"/>
                      <p:cNvPicPr>
                        <a:picLocks noChangeAspect="1" noChangeArrowheads="1"/>
                      </p:cNvPicPr>
                      <p:nvPr/>
                    </p:nvPicPr>
                    <p:blipFill>
                      <a:blip r:embed="rId5"/>
                      <a:srcRect/>
                      <a:stretch>
                        <a:fillRect/>
                      </a:stretch>
                    </p:blipFill>
                    <p:spPr bwMode="auto">
                      <a:xfrm>
                        <a:off x="157163" y="0"/>
                        <a:ext cx="9047162" cy="55578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22272319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071546"/>
          </a:xfrm>
        </p:spPr>
        <p:txBody>
          <a:bodyPr/>
          <a:lstStyle/>
          <a:p>
            <a:pPr eaLnBrk="1" hangingPunct="1"/>
            <a:r>
              <a:rPr lang="en-ZA" b="1" dirty="0" smtClean="0">
                <a:solidFill>
                  <a:schemeClr val="bg1"/>
                </a:solidFill>
              </a:rPr>
              <a:t>IN SUMMARY</a:t>
            </a:r>
            <a:endParaRPr lang="en-US" b="1" dirty="0" smtClean="0">
              <a:solidFill>
                <a:schemeClr val="bg1"/>
              </a:solidFill>
            </a:endParaRPr>
          </a:p>
        </p:txBody>
      </p:sp>
      <p:sp>
        <p:nvSpPr>
          <p:cNvPr id="13315" name="Rectangle 3"/>
          <p:cNvSpPr>
            <a:spLocks noGrp="1" noChangeArrowheads="1"/>
          </p:cNvSpPr>
          <p:nvPr>
            <p:ph type="body" idx="1"/>
          </p:nvPr>
        </p:nvSpPr>
        <p:spPr>
          <a:xfrm>
            <a:off x="457200" y="1600200"/>
            <a:ext cx="8686800" cy="5257800"/>
          </a:xfrm>
        </p:spPr>
        <p:txBody>
          <a:bodyPr/>
          <a:lstStyle/>
          <a:p>
            <a:pPr eaLnBrk="1" hangingPunct="1">
              <a:lnSpc>
                <a:spcPct val="90000"/>
              </a:lnSpc>
            </a:pPr>
            <a:r>
              <a:rPr lang="en-ZA" sz="3200" b="1" dirty="0" smtClean="0"/>
              <a:t>Forbid sale of F, C &amp; D that may be detrimental/harmful to health</a:t>
            </a:r>
          </a:p>
          <a:p>
            <a:pPr eaLnBrk="1" hangingPunct="1">
              <a:lnSpc>
                <a:spcPct val="90000"/>
              </a:lnSpc>
              <a:buFont typeface="Wingdings" pitchFamily="2" charset="2"/>
              <a:buNone/>
            </a:pPr>
            <a:endParaRPr lang="en-ZA" b="1" dirty="0" smtClean="0"/>
          </a:p>
          <a:p>
            <a:pPr eaLnBrk="1" hangingPunct="1">
              <a:lnSpc>
                <a:spcPct val="90000"/>
              </a:lnSpc>
            </a:pPr>
            <a:r>
              <a:rPr lang="en-ZA" sz="3200" b="1" dirty="0" smtClean="0"/>
              <a:t>Endeavours to protect consumer from exploitation by false / misleading claims</a:t>
            </a:r>
          </a:p>
          <a:p>
            <a:pPr eaLnBrk="1" hangingPunct="1">
              <a:lnSpc>
                <a:spcPct val="90000"/>
              </a:lnSpc>
              <a:buFont typeface="Wingdings" pitchFamily="2" charset="2"/>
              <a:buNone/>
            </a:pPr>
            <a:endParaRPr lang="en-ZA" sz="3200" b="1" dirty="0" smtClean="0"/>
          </a:p>
          <a:p>
            <a:pPr eaLnBrk="1" hangingPunct="1">
              <a:lnSpc>
                <a:spcPct val="90000"/>
              </a:lnSpc>
            </a:pPr>
            <a:r>
              <a:rPr lang="en-ZA" sz="3200" b="1" dirty="0" smtClean="0"/>
              <a:t>Attempts to provide consumer with information – make informed choices</a:t>
            </a:r>
            <a:endParaRPr lang="en-US" sz="3200" b="1" dirty="0" smtClean="0"/>
          </a:p>
        </p:txBody>
      </p:sp>
      <p:pic>
        <p:nvPicPr>
          <p:cNvPr id="13316" name="Picture 4"/>
          <p:cNvPicPr>
            <a:picLocks noChangeAspect="1" noChangeArrowheads="1"/>
          </p:cNvPicPr>
          <p:nvPr/>
        </p:nvPicPr>
        <p:blipFill>
          <a:blip r:embed="rId2"/>
          <a:srcRect/>
          <a:stretch>
            <a:fillRect/>
          </a:stretch>
        </p:blipFill>
        <p:spPr bwMode="auto">
          <a:xfrm>
            <a:off x="7570788" y="0"/>
            <a:ext cx="1573212" cy="78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2844" y="277813"/>
            <a:ext cx="7143800" cy="865171"/>
          </a:xfrm>
        </p:spPr>
        <p:txBody>
          <a:bodyPr/>
          <a:lstStyle/>
          <a:p>
            <a:pPr eaLnBrk="1" hangingPunct="1"/>
            <a:r>
              <a:rPr lang="en-ZA" b="1" dirty="0" smtClean="0">
                <a:solidFill>
                  <a:schemeClr val="bg1"/>
                </a:solidFill>
              </a:rPr>
              <a:t>PHILOSOPHY  (1) REACTIVE</a:t>
            </a:r>
            <a:endParaRPr lang="en-US" dirty="0" smtClean="0">
              <a:solidFill>
                <a:schemeClr val="bg1"/>
              </a:solidFill>
            </a:endParaRPr>
          </a:p>
        </p:txBody>
      </p:sp>
      <p:sp>
        <p:nvSpPr>
          <p:cNvPr id="14339" name="Rectangle 3"/>
          <p:cNvSpPr>
            <a:spLocks noGrp="1" noChangeArrowheads="1"/>
          </p:cNvSpPr>
          <p:nvPr>
            <p:ph type="body" idx="1"/>
          </p:nvPr>
        </p:nvSpPr>
        <p:spPr>
          <a:xfrm>
            <a:off x="304800" y="1600200"/>
            <a:ext cx="8839200" cy="5257800"/>
          </a:xfrm>
        </p:spPr>
        <p:txBody>
          <a:bodyPr/>
          <a:lstStyle/>
          <a:p>
            <a:pPr eaLnBrk="1" hangingPunct="1"/>
            <a:r>
              <a:rPr lang="en-ZA" sz="3200" b="1" dirty="0" smtClean="0"/>
              <a:t>Places onus on:</a:t>
            </a:r>
          </a:p>
          <a:p>
            <a:pPr eaLnBrk="1" hangingPunct="1">
              <a:buFont typeface="Wingdings" pitchFamily="2" charset="2"/>
              <a:buNone/>
            </a:pPr>
            <a:r>
              <a:rPr lang="en-ZA" sz="3200" b="1" dirty="0" smtClean="0"/>
              <a:t>	Manufacturer/Seller and Importer to comply</a:t>
            </a:r>
          </a:p>
          <a:p>
            <a:pPr eaLnBrk="1" hangingPunct="1"/>
            <a:r>
              <a:rPr lang="en-ZA" sz="3200" b="1" dirty="0" smtClean="0"/>
              <a:t>Law enforcer to establish whether product complies </a:t>
            </a:r>
            <a:r>
              <a:rPr lang="en-ZA" sz="3200" b="1" i="1" dirty="0" smtClean="0"/>
              <a:t>(Enforcer reacts to particular situation)</a:t>
            </a:r>
            <a:endParaRPr lang="en-ZA" sz="3200" b="1" dirty="0" smtClean="0"/>
          </a:p>
          <a:p>
            <a:pPr eaLnBrk="1" hangingPunct="1"/>
            <a:r>
              <a:rPr lang="en-ZA" sz="3200" b="1" dirty="0" smtClean="0"/>
              <a:t>Provides for approval &amp; stipulation of max levels of certain ingredients to be used e.g. food additives, </a:t>
            </a:r>
            <a:r>
              <a:rPr lang="en-ZA" sz="3200" b="1" dirty="0" err="1" smtClean="0"/>
              <a:t>MRLs</a:t>
            </a:r>
            <a:r>
              <a:rPr lang="en-US" sz="3200" dirty="0" smtClean="0"/>
              <a:t> </a:t>
            </a:r>
          </a:p>
        </p:txBody>
      </p:sp>
      <p:pic>
        <p:nvPicPr>
          <p:cNvPr id="14340" name="Picture 4"/>
          <p:cNvPicPr>
            <a:picLocks noChangeAspect="1" noChangeArrowheads="1"/>
          </p:cNvPicPr>
          <p:nvPr/>
        </p:nvPicPr>
        <p:blipFill>
          <a:blip r:embed="rId2"/>
          <a:srcRect/>
          <a:stretch>
            <a:fillRect/>
          </a:stretch>
        </p:blipFill>
        <p:spPr bwMode="auto">
          <a:xfrm>
            <a:off x="7570788" y="0"/>
            <a:ext cx="1573212" cy="78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4282" y="277813"/>
            <a:ext cx="7000924" cy="1093787"/>
          </a:xfrm>
        </p:spPr>
        <p:txBody>
          <a:bodyPr/>
          <a:lstStyle/>
          <a:p>
            <a:pPr eaLnBrk="1" hangingPunct="1"/>
            <a:r>
              <a:rPr lang="en-ZA" sz="4000" b="1" dirty="0" smtClean="0">
                <a:solidFill>
                  <a:schemeClr val="bg1"/>
                </a:solidFill>
              </a:rPr>
              <a:t>PHILOSOPHY  (2) PROHIBITIVE</a:t>
            </a:r>
            <a:r>
              <a:rPr lang="en-US" sz="4000" dirty="0" smtClean="0">
                <a:solidFill>
                  <a:schemeClr val="bg1"/>
                </a:solidFill>
              </a:rPr>
              <a:t> </a:t>
            </a:r>
          </a:p>
        </p:txBody>
      </p:sp>
      <p:sp>
        <p:nvSpPr>
          <p:cNvPr id="15363" name="Rectangle 3"/>
          <p:cNvSpPr>
            <a:spLocks noGrp="1" noChangeArrowheads="1"/>
          </p:cNvSpPr>
          <p:nvPr>
            <p:ph type="body" idx="1"/>
          </p:nvPr>
        </p:nvSpPr>
        <p:spPr>
          <a:xfrm>
            <a:off x="285720" y="1600200"/>
            <a:ext cx="8858280" cy="5114948"/>
          </a:xfrm>
        </p:spPr>
        <p:txBody>
          <a:bodyPr/>
          <a:lstStyle/>
          <a:p>
            <a:pPr eaLnBrk="1" hangingPunct="1">
              <a:lnSpc>
                <a:spcPct val="90000"/>
              </a:lnSpc>
            </a:pPr>
            <a:r>
              <a:rPr lang="en-ZA" sz="3200" b="1" dirty="0" smtClean="0"/>
              <a:t>Nothing added/removed unless permitted </a:t>
            </a:r>
            <a:r>
              <a:rPr lang="en-ZA" b="1" dirty="0" smtClean="0"/>
              <a:t> (E.g. Sudan Red)</a:t>
            </a:r>
          </a:p>
          <a:p>
            <a:pPr eaLnBrk="1" hangingPunct="1">
              <a:lnSpc>
                <a:spcPct val="90000"/>
              </a:lnSpc>
            </a:pPr>
            <a:r>
              <a:rPr lang="en-ZA" sz="3200" b="1" dirty="0" smtClean="0"/>
              <a:t>Substances allowed shall</a:t>
            </a:r>
            <a:r>
              <a:rPr lang="en-ZA" b="1" dirty="0" smtClean="0"/>
              <a:t>:</a:t>
            </a:r>
          </a:p>
          <a:p>
            <a:pPr lvl="1" eaLnBrk="1" hangingPunct="1">
              <a:lnSpc>
                <a:spcPct val="90000"/>
              </a:lnSpc>
            </a:pPr>
            <a:r>
              <a:rPr lang="en-ZA" sz="2800" b="1" dirty="0" smtClean="0"/>
              <a:t>Non injurious/harmful</a:t>
            </a:r>
          </a:p>
          <a:p>
            <a:pPr lvl="1" eaLnBrk="1" hangingPunct="1">
              <a:lnSpc>
                <a:spcPct val="90000"/>
              </a:lnSpc>
            </a:pPr>
            <a:r>
              <a:rPr lang="en-ZA" sz="2800" b="1" dirty="0" smtClean="0"/>
              <a:t>Present in minimum amounts</a:t>
            </a:r>
          </a:p>
          <a:p>
            <a:pPr lvl="1" eaLnBrk="1" hangingPunct="1">
              <a:lnSpc>
                <a:spcPct val="90000"/>
              </a:lnSpc>
            </a:pPr>
            <a:r>
              <a:rPr lang="en-ZA" sz="2800" b="1" dirty="0" smtClean="0"/>
              <a:t>Comply to standard of composition, strength, purity, quality</a:t>
            </a:r>
          </a:p>
          <a:p>
            <a:pPr eaLnBrk="1" hangingPunct="1">
              <a:lnSpc>
                <a:spcPct val="90000"/>
              </a:lnSpc>
            </a:pPr>
            <a:r>
              <a:rPr lang="en-ZA" sz="3200" b="1" dirty="0" smtClean="0"/>
              <a:t>Unavoidable presence of foreign substance</a:t>
            </a:r>
            <a:r>
              <a:rPr lang="en-ZA" b="1" dirty="0" smtClean="0"/>
              <a:t>: (e.g. Melamine-) </a:t>
            </a:r>
            <a:r>
              <a:rPr lang="en-ZA" sz="2400" b="1" dirty="0" smtClean="0"/>
              <a:t>present if permitted at specific level</a:t>
            </a:r>
            <a:endParaRPr lang="en-US" sz="240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p:cNvSpPr>
          <p:nvPr/>
        </p:nvSpPr>
        <p:spPr bwMode="auto">
          <a:xfrm>
            <a:off x="609600" y="2819400"/>
            <a:ext cx="7924800" cy="533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defRPr/>
            </a:pPr>
            <a:r>
              <a:rPr lang="en-US" sz="1800" dirty="0">
                <a:effectLst>
                  <a:outerShdw blurRad="38100" dist="38100" dir="2700000" algn="tl">
                    <a:srgbClr val="FFFFFF"/>
                  </a:outerShdw>
                </a:effectLst>
              </a:rPr>
              <a:t>PRIMARY FOOD PROCESSING</a:t>
            </a:r>
            <a:r>
              <a:rPr lang="en-US" sz="1800" dirty="0"/>
              <a:t> (on-farm, dairies, abattoirs, grain mills)</a:t>
            </a:r>
          </a:p>
        </p:txBody>
      </p:sp>
      <p:sp>
        <p:nvSpPr>
          <p:cNvPr id="251907" name="Rectangle 3"/>
          <p:cNvSpPr>
            <a:spLocks noChangeArrowheads="1"/>
          </p:cNvSpPr>
          <p:nvPr/>
        </p:nvSpPr>
        <p:spPr bwMode="auto">
          <a:xfrm>
            <a:off x="5486400" y="5181600"/>
            <a:ext cx="3048000"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defRPr/>
            </a:pPr>
            <a:r>
              <a:rPr lang="en-US" sz="1800">
                <a:effectLst>
                  <a:outerShdw blurRad="38100" dist="38100" dir="2700000" algn="tl">
                    <a:srgbClr val="FFFFFF"/>
                  </a:outerShdw>
                </a:effectLst>
              </a:rPr>
              <a:t>FOOD CATERING</a:t>
            </a:r>
            <a:endParaRPr lang="en-US" sz="1800"/>
          </a:p>
        </p:txBody>
      </p:sp>
      <p:sp>
        <p:nvSpPr>
          <p:cNvPr id="251908" name="Rectangle 4"/>
          <p:cNvSpPr>
            <a:spLocks noChangeArrowheads="1"/>
          </p:cNvSpPr>
          <p:nvPr/>
        </p:nvSpPr>
        <p:spPr bwMode="auto">
          <a:xfrm>
            <a:off x="3352800" y="6019800"/>
            <a:ext cx="2362200" cy="609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r>
              <a:rPr lang="en-US" sz="1800" dirty="0">
                <a:effectLst>
                  <a:outerShdw blurRad="38100" dist="38100" dir="2700000" algn="tl">
                    <a:srgbClr val="FFFFFF"/>
                  </a:outerShdw>
                </a:effectLst>
              </a:rPr>
              <a:t>CONSUMERS</a:t>
            </a:r>
            <a:endParaRPr lang="en-US" sz="1800" dirty="0"/>
          </a:p>
        </p:txBody>
      </p:sp>
      <p:sp>
        <p:nvSpPr>
          <p:cNvPr id="3078" name="Rectangle 5"/>
          <p:cNvSpPr>
            <a:spLocks noChangeArrowheads="1"/>
          </p:cNvSpPr>
          <p:nvPr/>
        </p:nvSpPr>
        <p:spPr bwMode="auto">
          <a:xfrm>
            <a:off x="609600" y="3581400"/>
            <a:ext cx="7924800" cy="5334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endParaRPr lang="en-US" b="0">
              <a:latin typeface="Times New Roman" pitchFamily="18" charset="0"/>
            </a:endParaRPr>
          </a:p>
        </p:txBody>
      </p:sp>
      <p:sp>
        <p:nvSpPr>
          <p:cNvPr id="251910" name="Rectangle 6"/>
          <p:cNvSpPr>
            <a:spLocks noChangeArrowheads="1"/>
          </p:cNvSpPr>
          <p:nvPr/>
        </p:nvSpPr>
        <p:spPr bwMode="auto">
          <a:xfrm>
            <a:off x="609600" y="4419600"/>
            <a:ext cx="7924800" cy="5334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defRPr/>
            </a:pPr>
            <a:r>
              <a:rPr lang="en-US" sz="1800">
                <a:effectLst>
                  <a:outerShdw blurRad="38100" dist="38100" dir="2700000" algn="tl">
                    <a:srgbClr val="FFFFFF"/>
                  </a:outerShdw>
                </a:effectLst>
              </a:rPr>
              <a:t>FOOD DISTRIBUTION</a:t>
            </a:r>
            <a:r>
              <a:rPr lang="en-US" sz="1800"/>
              <a:t> (national/international, import/export)</a:t>
            </a:r>
          </a:p>
        </p:txBody>
      </p:sp>
      <p:sp>
        <p:nvSpPr>
          <p:cNvPr id="251911" name="Rectangle 7"/>
          <p:cNvSpPr>
            <a:spLocks noChangeArrowheads="1"/>
          </p:cNvSpPr>
          <p:nvPr/>
        </p:nvSpPr>
        <p:spPr bwMode="auto">
          <a:xfrm>
            <a:off x="609600" y="5181600"/>
            <a:ext cx="3124200"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defRPr/>
            </a:pPr>
            <a:r>
              <a:rPr lang="en-US" sz="1800" dirty="0">
                <a:effectLst>
                  <a:outerShdw blurRad="38100" dist="38100" dir="2700000" algn="tl">
                    <a:srgbClr val="FFFFFF"/>
                  </a:outerShdw>
                </a:effectLst>
              </a:rPr>
              <a:t>FOOD RETAILERS</a:t>
            </a:r>
            <a:endParaRPr lang="en-US" sz="1800" dirty="0"/>
          </a:p>
        </p:txBody>
      </p:sp>
      <p:sp>
        <p:nvSpPr>
          <p:cNvPr id="251912" name="Rectangle 8"/>
          <p:cNvSpPr>
            <a:spLocks noChangeArrowheads="1"/>
          </p:cNvSpPr>
          <p:nvPr/>
        </p:nvSpPr>
        <p:spPr bwMode="auto">
          <a:xfrm>
            <a:off x="609600" y="2057400"/>
            <a:ext cx="7924800" cy="533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defRPr/>
            </a:pPr>
            <a:endParaRPr lang="en-US" b="0">
              <a:effectLst>
                <a:outerShdw blurRad="38100" dist="38100" dir="2700000" algn="tl">
                  <a:srgbClr val="FFFFFF"/>
                </a:outerShdw>
              </a:effectLst>
              <a:latin typeface="Times New Roman" pitchFamily="18" charset="0"/>
            </a:endParaRPr>
          </a:p>
        </p:txBody>
      </p:sp>
      <p:sp>
        <p:nvSpPr>
          <p:cNvPr id="251913" name="Rectangle 9"/>
          <p:cNvSpPr>
            <a:spLocks noChangeArrowheads="1"/>
          </p:cNvSpPr>
          <p:nvPr/>
        </p:nvSpPr>
        <p:spPr bwMode="auto">
          <a:xfrm>
            <a:off x="228600" y="228600"/>
            <a:ext cx="8686800" cy="838200"/>
          </a:xfrm>
          <a:prstGeom prst="rect">
            <a:avLst/>
          </a:prstGeom>
          <a:solidFill>
            <a:srgbClr val="008000"/>
          </a:solidFill>
          <a:ln w="9525">
            <a:solidFill>
              <a:schemeClr val="tx1"/>
            </a:solidFill>
            <a:miter lim="800000"/>
            <a:headEnd/>
            <a:tailEnd/>
          </a:ln>
          <a:effectLst/>
        </p:spPr>
        <p:txBody>
          <a:bodyPr wrap="none" anchor="ctr"/>
          <a:lstStyle/>
          <a:p>
            <a:pPr eaLnBrk="0" hangingPunct="0">
              <a:defRPr/>
            </a:pPr>
            <a:r>
              <a:rPr lang="en-US" sz="2800" dirty="0">
                <a:solidFill>
                  <a:schemeClr val="bg1"/>
                </a:solidFill>
                <a:latin typeface="Arial" pitchFamily="34" charset="0"/>
                <a:cs typeface="Arial" pitchFamily="34" charset="0"/>
              </a:rPr>
              <a:t>PRINCIPAL STAGES </a:t>
            </a:r>
            <a:r>
              <a:rPr lang="en-US" sz="2800" dirty="0" smtClean="0">
                <a:solidFill>
                  <a:schemeClr val="bg1"/>
                </a:solidFill>
                <a:latin typeface="Arial" pitchFamily="34" charset="0"/>
                <a:cs typeface="Arial" pitchFamily="34" charset="0"/>
              </a:rPr>
              <a:t>OF FOOD SUPPLY</a:t>
            </a:r>
            <a:endParaRPr lang="en-US" dirty="0">
              <a:solidFill>
                <a:schemeClr val="bg1"/>
              </a:solidFill>
              <a:latin typeface="Arial" pitchFamily="34" charset="0"/>
              <a:cs typeface="Arial" pitchFamily="34" charset="0"/>
            </a:endParaRPr>
          </a:p>
        </p:txBody>
      </p:sp>
      <p:sp>
        <p:nvSpPr>
          <p:cNvPr id="251914" name="Line 10"/>
          <p:cNvSpPr>
            <a:spLocks noChangeShapeType="1"/>
          </p:cNvSpPr>
          <p:nvPr/>
        </p:nvSpPr>
        <p:spPr bwMode="auto">
          <a:xfrm flipH="1">
            <a:off x="4572000" y="2590800"/>
            <a:ext cx="0" cy="2286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251915" name="Line 11"/>
          <p:cNvSpPr>
            <a:spLocks noChangeShapeType="1"/>
          </p:cNvSpPr>
          <p:nvPr/>
        </p:nvSpPr>
        <p:spPr bwMode="auto">
          <a:xfrm flipH="1">
            <a:off x="4572000" y="3352800"/>
            <a:ext cx="0" cy="2286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251916" name="Line 12"/>
          <p:cNvSpPr>
            <a:spLocks noChangeShapeType="1"/>
          </p:cNvSpPr>
          <p:nvPr/>
        </p:nvSpPr>
        <p:spPr bwMode="auto">
          <a:xfrm flipH="1">
            <a:off x="4572000" y="4114800"/>
            <a:ext cx="0" cy="3048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251917" name="Line 13"/>
          <p:cNvSpPr>
            <a:spLocks noChangeShapeType="1"/>
          </p:cNvSpPr>
          <p:nvPr/>
        </p:nvSpPr>
        <p:spPr bwMode="auto">
          <a:xfrm flipH="1">
            <a:off x="3733800" y="4953000"/>
            <a:ext cx="838200" cy="5334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251918" name="Line 14"/>
          <p:cNvSpPr>
            <a:spLocks noChangeShapeType="1"/>
          </p:cNvSpPr>
          <p:nvPr/>
        </p:nvSpPr>
        <p:spPr bwMode="auto">
          <a:xfrm>
            <a:off x="4572000" y="4953000"/>
            <a:ext cx="914400" cy="5334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251919" name="Line 15"/>
          <p:cNvSpPr>
            <a:spLocks noChangeShapeType="1"/>
          </p:cNvSpPr>
          <p:nvPr/>
        </p:nvSpPr>
        <p:spPr bwMode="auto">
          <a:xfrm flipH="1">
            <a:off x="4572000" y="5486400"/>
            <a:ext cx="914400" cy="5334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251920" name="Line 16"/>
          <p:cNvSpPr>
            <a:spLocks noChangeShapeType="1"/>
          </p:cNvSpPr>
          <p:nvPr/>
        </p:nvSpPr>
        <p:spPr bwMode="auto">
          <a:xfrm>
            <a:off x="3733800" y="5486400"/>
            <a:ext cx="838200" cy="5334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sp>
        <p:nvSpPr>
          <p:cNvPr id="251921" name="Text Box 17"/>
          <p:cNvSpPr txBox="1">
            <a:spLocks noChangeArrowheads="1"/>
          </p:cNvSpPr>
          <p:nvPr/>
        </p:nvSpPr>
        <p:spPr bwMode="auto">
          <a:xfrm>
            <a:off x="1143000" y="2133600"/>
            <a:ext cx="5578194" cy="369332"/>
          </a:xfrm>
          <a:prstGeom prst="rect">
            <a:avLst/>
          </a:prstGeom>
          <a:noFill/>
          <a:ln w="9525">
            <a:noFill/>
            <a:miter lim="800000"/>
            <a:headEnd/>
            <a:tailEnd/>
          </a:ln>
          <a:effectLst/>
        </p:spPr>
        <p:txBody>
          <a:bodyPr wrap="none">
            <a:spAutoFit/>
          </a:bodyPr>
          <a:lstStyle/>
          <a:p>
            <a:pPr algn="ctr" eaLnBrk="0" hangingPunct="0">
              <a:defRPr/>
            </a:pPr>
            <a:r>
              <a:rPr lang="en-US" sz="1800" dirty="0">
                <a:effectLst>
                  <a:outerShdw blurRad="38100" dist="38100" dir="2700000" algn="tl">
                    <a:srgbClr val="FFFFFF"/>
                  </a:outerShdw>
                </a:effectLst>
              </a:rPr>
              <a:t>PRIMARY PRODUCTION</a:t>
            </a:r>
            <a:r>
              <a:rPr lang="en-US" sz="1800" dirty="0"/>
              <a:t> (farmers, fisherman, fish farmers)</a:t>
            </a:r>
          </a:p>
        </p:txBody>
      </p:sp>
      <p:sp>
        <p:nvSpPr>
          <p:cNvPr id="251922" name="Text Box 18"/>
          <p:cNvSpPr txBox="1">
            <a:spLocks noChangeArrowheads="1"/>
          </p:cNvSpPr>
          <p:nvPr/>
        </p:nvSpPr>
        <p:spPr bwMode="auto">
          <a:xfrm>
            <a:off x="777875" y="3657600"/>
            <a:ext cx="8366125" cy="366713"/>
          </a:xfrm>
          <a:prstGeom prst="rect">
            <a:avLst/>
          </a:prstGeom>
          <a:noFill/>
          <a:ln w="9525">
            <a:noFill/>
            <a:miter lim="800000"/>
            <a:headEnd/>
            <a:tailEnd/>
          </a:ln>
          <a:effectLst/>
        </p:spPr>
        <p:txBody>
          <a:bodyPr>
            <a:spAutoFit/>
          </a:bodyPr>
          <a:lstStyle/>
          <a:p>
            <a:pPr eaLnBrk="0" hangingPunct="0">
              <a:defRPr/>
            </a:pPr>
            <a:r>
              <a:rPr lang="en-US" sz="1800" dirty="0">
                <a:effectLst>
                  <a:outerShdw blurRad="38100" dist="38100" dir="2700000" algn="tl">
                    <a:srgbClr val="FFFFFF"/>
                  </a:outerShdw>
                </a:effectLst>
              </a:rPr>
              <a:t>SECONDARY FOOD PROCESSING</a:t>
            </a:r>
            <a:r>
              <a:rPr lang="en-US" sz="1800" dirty="0"/>
              <a:t>(canning, freezing, drying, brewing)  </a:t>
            </a:r>
          </a:p>
        </p:txBody>
      </p:sp>
      <p:sp>
        <p:nvSpPr>
          <p:cNvPr id="251923" name="Rectangle 19"/>
          <p:cNvSpPr>
            <a:spLocks noChangeArrowheads="1"/>
          </p:cNvSpPr>
          <p:nvPr/>
        </p:nvSpPr>
        <p:spPr bwMode="auto">
          <a:xfrm>
            <a:off x="609600" y="1219200"/>
            <a:ext cx="7924800" cy="609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defRPr/>
            </a:pPr>
            <a:r>
              <a:rPr lang="en-US" sz="1800" dirty="0">
                <a:effectLst>
                  <a:outerShdw blurRad="38100" dist="38100" dir="2700000" algn="tl">
                    <a:srgbClr val="FFFFFF"/>
                  </a:outerShdw>
                </a:effectLst>
              </a:rPr>
              <a:t>SUPPLY OF AGRICULTURAL INPUTS</a:t>
            </a:r>
            <a:r>
              <a:rPr lang="en-US" sz="1800" dirty="0"/>
              <a:t> (fertilizers, pesticides, feeding)</a:t>
            </a:r>
          </a:p>
        </p:txBody>
      </p:sp>
      <p:sp>
        <p:nvSpPr>
          <p:cNvPr id="251924" name="Line 20"/>
          <p:cNvSpPr>
            <a:spLocks noChangeShapeType="1"/>
          </p:cNvSpPr>
          <p:nvPr/>
        </p:nvSpPr>
        <p:spPr bwMode="auto">
          <a:xfrm flipH="1">
            <a:off x="4572000" y="1828800"/>
            <a:ext cx="0" cy="228600"/>
          </a:xfrm>
          <a:prstGeom prst="line">
            <a:avLst/>
          </a:prstGeom>
          <a:noFill/>
          <a:ln w="9525">
            <a:solidFill>
              <a:schemeClr val="tx1"/>
            </a:solidFill>
            <a:round/>
            <a:headEnd/>
            <a:tailEnd type="triangle" w="med" len="med"/>
          </a:ln>
          <a:effectLst/>
        </p:spPr>
        <p:txBody>
          <a:bodyPr wrap="none" anchor="ctr"/>
          <a:lstStyle/>
          <a:p>
            <a:pPr>
              <a:defRPr/>
            </a:pPr>
            <a:endParaRPr lang="en-ZA">
              <a:effectLst>
                <a:outerShdw blurRad="38100" dist="38100" dir="2700000" algn="tl">
                  <a:srgbClr val="000000">
                    <a:alpha val="43137"/>
                  </a:srgbClr>
                </a:outerShdw>
              </a:effectLst>
              <a:latin typeface="Arial" charset="0"/>
            </a:endParaRPr>
          </a:p>
        </p:txBody>
      </p:sp>
      <p:graphicFrame>
        <p:nvGraphicFramePr>
          <p:cNvPr id="3074" name="Object 21"/>
          <p:cNvGraphicFramePr>
            <a:graphicFrameLocks noChangeAspect="1"/>
          </p:cNvGraphicFramePr>
          <p:nvPr/>
        </p:nvGraphicFramePr>
        <p:xfrm>
          <a:off x="8458200" y="6019800"/>
          <a:ext cx="682625" cy="831850"/>
        </p:xfrm>
        <a:graphic>
          <a:graphicData uri="http://schemas.openxmlformats.org/presentationml/2006/ole">
            <mc:AlternateContent xmlns:mc="http://schemas.openxmlformats.org/markup-compatibility/2006">
              <mc:Choice xmlns:v="urn:schemas-microsoft-com:vml" Requires="v">
                <p:oleObj spid="_x0000_s107526" name="Document" r:id="rId4" imgW="1086480" imgH="1368360" progId="Word.Document.8">
                  <p:embed/>
                </p:oleObj>
              </mc:Choice>
              <mc:Fallback>
                <p:oleObj name="Document" r:id="rId4" imgW="1086480" imgH="1368360" progId="Word.Document.8">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6019800"/>
                        <a:ext cx="682625" cy="831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Curved Right Arrow 22"/>
          <p:cNvSpPr/>
          <p:nvPr/>
        </p:nvSpPr>
        <p:spPr>
          <a:xfrm>
            <a:off x="142844" y="2143116"/>
            <a:ext cx="428628" cy="35004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Right Arrow 23"/>
          <p:cNvSpPr/>
          <p:nvPr/>
        </p:nvSpPr>
        <p:spPr>
          <a:xfrm>
            <a:off x="285720" y="3143248"/>
            <a:ext cx="285752" cy="16430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Left Arrow 25"/>
          <p:cNvSpPr/>
          <p:nvPr/>
        </p:nvSpPr>
        <p:spPr>
          <a:xfrm>
            <a:off x="7358082" y="2143116"/>
            <a:ext cx="1928794" cy="45005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2482</TotalTime>
  <Words>1347</Words>
  <Application>Microsoft Office PowerPoint</Application>
  <PresentationFormat>On-screen Show (4:3)</PresentationFormat>
  <Paragraphs>291</Paragraphs>
  <Slides>19</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9" baseType="lpstr">
      <vt:lpstr>Microsoft YaHei</vt:lpstr>
      <vt:lpstr>宋体</vt:lpstr>
      <vt:lpstr>宋体</vt:lpstr>
      <vt:lpstr>Arial</vt:lpstr>
      <vt:lpstr>Calibri</vt:lpstr>
      <vt:lpstr>Lucida Sans Unicode</vt:lpstr>
      <vt:lpstr>Times New Roman</vt:lpstr>
      <vt:lpstr>Wingdings</vt:lpstr>
      <vt:lpstr>Custom Design</vt:lpstr>
      <vt:lpstr>Document</vt:lpstr>
      <vt:lpstr>PowerPoint Presentation</vt:lpstr>
      <vt:lpstr>PowerPoint Presentation</vt:lpstr>
      <vt:lpstr>PowerPoint Presentation</vt:lpstr>
      <vt:lpstr>PowerPoint Presentation</vt:lpstr>
      <vt:lpstr>PowerPoint Presentation</vt:lpstr>
      <vt:lpstr>IN SUMMARY</vt:lpstr>
      <vt:lpstr>PHILOSOPHY  (1) REACTIVE</vt:lpstr>
      <vt:lpstr>PHILOSOPHY  (2) PROHIBITIVE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Windows User</cp:lastModifiedBy>
  <cp:revision>259</cp:revision>
  <dcterms:created xsi:type="dcterms:W3CDTF">2013-10-17T06:13:57Z</dcterms:created>
  <dcterms:modified xsi:type="dcterms:W3CDTF">2021-04-06T10:51:41Z</dcterms:modified>
</cp:coreProperties>
</file>